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4.xml" ContentType="application/vnd.openxmlformats-officedocument.presentationml.slide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s/slide15.xml" ContentType="application/vnd.openxmlformats-officedocument.presentationml.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rawing2.xml" ContentType="application/vnd.ms-office.drawingml.diagramDrawing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5"/>
  </p:sldMasterIdLst>
  <p:notesMasterIdLst>
    <p:notesMasterId r:id="rId21"/>
  </p:notesMasterIdLst>
  <p:sldIdLst>
    <p:sldId id="257" r:id="rId6"/>
    <p:sldId id="267" r:id="rId7"/>
    <p:sldId id="268" r:id="rId8"/>
    <p:sldId id="274" r:id="rId9"/>
    <p:sldId id="275" r:id="rId10"/>
    <p:sldId id="263" r:id="rId11"/>
    <p:sldId id="258" r:id="rId12"/>
    <p:sldId id="259" r:id="rId13"/>
    <p:sldId id="264" r:id="rId14"/>
    <p:sldId id="262" r:id="rId15"/>
    <p:sldId id="270" r:id="rId16"/>
    <p:sldId id="269" r:id="rId17"/>
    <p:sldId id="271" r:id="rId18"/>
    <p:sldId id="272" r:id="rId19"/>
    <p:sldId id="273" r:id="rId20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9">
          <p15:clr>
            <a:srgbClr val="A4A3A4"/>
          </p15:clr>
        </p15:guide>
        <p15:guide id="2" pos="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C55B"/>
    <a:srgbClr val="155697"/>
    <a:srgbClr val="0070C0"/>
    <a:srgbClr val="000000"/>
    <a:srgbClr val="D0E6CF"/>
    <a:srgbClr val="0096C8"/>
    <a:srgbClr val="0092D4"/>
    <a:srgbClr val="00A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45" autoAdjust="0"/>
    <p:restoredTop sz="94746" autoAdjust="0"/>
  </p:normalViewPr>
  <p:slideViewPr>
    <p:cSldViewPr snapToGrid="0" showGuides="1">
      <p:cViewPr varScale="1">
        <p:scale>
          <a:sx n="99" d="100"/>
          <a:sy n="99" d="100"/>
        </p:scale>
        <p:origin x="318" y="78"/>
      </p:cViewPr>
      <p:guideLst>
        <p:guide orient="horz" pos="2749"/>
        <p:guide pos="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ustomXml" Target="../customXml/item5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29012F-8F58-4763-A855-9B2E8ECC499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1E30EBF2-BC86-43B3-AC30-EFB54DBA7B55}">
      <dgm:prSet phldrT="[Text]" custT="1"/>
      <dgm:spPr>
        <a:xfrm>
          <a:off x="1751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Finansiering år 2</a:t>
          </a:r>
        </a:p>
      </dgm:t>
    </dgm:pt>
    <dgm:pt modelId="{D04FE1E9-511E-442A-A15D-86DFA2378B36}" type="parTrans" cxnId="{32C6208A-8EDF-4EBA-82EE-51244B2FB096}">
      <dgm:prSet/>
      <dgm:spPr/>
      <dgm:t>
        <a:bodyPr/>
        <a:lstStyle/>
        <a:p>
          <a:endParaRPr lang="sv-SE"/>
        </a:p>
      </dgm:t>
    </dgm:pt>
    <dgm:pt modelId="{EE9356BD-5786-4345-9CEB-D4698B2441ED}" type="sibTrans" cxnId="{32C6208A-8EDF-4EBA-82EE-51244B2FB096}">
      <dgm:prSet/>
      <dgm:spPr/>
      <dgm:t>
        <a:bodyPr/>
        <a:lstStyle/>
        <a:p>
          <a:endParaRPr lang="sv-SE"/>
        </a:p>
      </dgm:t>
    </dgm:pt>
    <dgm:pt modelId="{634586CF-6C1D-4B1B-A531-095950EC8B72}">
      <dgm:prSet phldrT="[Text]" custT="1"/>
      <dgm:spPr>
        <a:xfrm>
          <a:off x="1922294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Utredning</a:t>
          </a:r>
          <a:r>
            <a:rPr lang="sv-SE" sz="1200" baseline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skolans behov</a:t>
          </a:r>
          <a:endParaRPr lang="sv-SE" sz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17494D75-EB29-42E1-80BA-8EE2BC52CC3D}" type="parTrans" cxnId="{698095A9-974D-44A2-B53B-96CFA1A8378B}">
      <dgm:prSet/>
      <dgm:spPr/>
      <dgm:t>
        <a:bodyPr/>
        <a:lstStyle/>
        <a:p>
          <a:endParaRPr lang="sv-SE"/>
        </a:p>
      </dgm:t>
    </dgm:pt>
    <dgm:pt modelId="{A2E682F7-57F7-4479-95FA-EEDE2F31982B}" type="sibTrans" cxnId="{698095A9-974D-44A2-B53B-96CFA1A8378B}">
      <dgm:prSet/>
      <dgm:spPr/>
      <dgm:t>
        <a:bodyPr/>
        <a:lstStyle/>
        <a:p>
          <a:endParaRPr lang="sv-SE"/>
        </a:p>
      </dgm:t>
    </dgm:pt>
    <dgm:pt modelId="{59D50BFC-F3E6-4FAC-9AEC-6DEEFF74DCA7}">
      <dgm:prSet phldrT="[Text]" custT="1"/>
      <dgm:spPr>
        <a:xfrm>
          <a:off x="3842837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Finansiering</a:t>
          </a:r>
          <a:r>
            <a:rPr lang="sv-SE" sz="1200" baseline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centrumet</a:t>
          </a:r>
          <a:endParaRPr lang="sv-SE" sz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98896683-CA8E-483F-AE0F-3790B57A3770}" type="parTrans" cxnId="{240A87AA-4D73-49D8-B1EE-E5064112F117}">
      <dgm:prSet/>
      <dgm:spPr/>
      <dgm:t>
        <a:bodyPr/>
        <a:lstStyle/>
        <a:p>
          <a:endParaRPr lang="sv-SE"/>
        </a:p>
      </dgm:t>
    </dgm:pt>
    <dgm:pt modelId="{26800328-6477-4897-844D-E1C4656D7734}" type="sibTrans" cxnId="{240A87AA-4D73-49D8-B1EE-E5064112F117}">
      <dgm:prSet/>
      <dgm:spPr/>
      <dgm:t>
        <a:bodyPr/>
        <a:lstStyle/>
        <a:p>
          <a:endParaRPr lang="sv-SE"/>
        </a:p>
      </dgm:t>
    </dgm:pt>
    <dgm:pt modelId="{489EE7F3-C796-4149-94CB-229B9AB1C605}" type="pres">
      <dgm:prSet presAssocID="{EB29012F-8F58-4763-A855-9B2E8ECC49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DC3E92DD-0A5A-424D-B8A5-6C60444738B6}" type="pres">
      <dgm:prSet presAssocID="{1E30EBF2-BC86-43B3-AC30-EFB54DBA7B5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E13065D-DD59-409B-8CF8-4A5D0CED912E}" type="pres">
      <dgm:prSet presAssocID="{EE9356BD-5786-4345-9CEB-D4698B2441ED}" presName="parTxOnlySpace" presStyleCnt="0"/>
      <dgm:spPr/>
    </dgm:pt>
    <dgm:pt modelId="{6412BE28-577A-4497-AAE1-0DC183AA3310}" type="pres">
      <dgm:prSet presAssocID="{634586CF-6C1D-4B1B-A531-095950EC8B7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334364F-9228-4AFB-A68B-AFD8117F6858}" type="pres">
      <dgm:prSet presAssocID="{A2E682F7-57F7-4479-95FA-EEDE2F31982B}" presName="parTxOnlySpace" presStyleCnt="0"/>
      <dgm:spPr/>
    </dgm:pt>
    <dgm:pt modelId="{499A13FA-D35E-48E5-9673-69B4448750BB}" type="pres">
      <dgm:prSet presAssocID="{59D50BFC-F3E6-4FAC-9AEC-6DEEFF74DCA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6A72D54B-21C0-4F81-A9A9-C2BB3491839D}" type="presOf" srcId="{59D50BFC-F3E6-4FAC-9AEC-6DEEFF74DCA7}" destId="{499A13FA-D35E-48E5-9673-69B4448750BB}" srcOrd="0" destOrd="0" presId="urn:microsoft.com/office/officeart/2005/8/layout/chevron1"/>
    <dgm:cxn modelId="{77756881-E7BE-47D9-B91B-BC316FAAB329}" type="presOf" srcId="{EB29012F-8F58-4763-A855-9B2E8ECC4992}" destId="{489EE7F3-C796-4149-94CB-229B9AB1C605}" srcOrd="0" destOrd="0" presId="urn:microsoft.com/office/officeart/2005/8/layout/chevron1"/>
    <dgm:cxn modelId="{240A87AA-4D73-49D8-B1EE-E5064112F117}" srcId="{EB29012F-8F58-4763-A855-9B2E8ECC4992}" destId="{59D50BFC-F3E6-4FAC-9AEC-6DEEFF74DCA7}" srcOrd="2" destOrd="0" parTransId="{98896683-CA8E-483F-AE0F-3790B57A3770}" sibTransId="{26800328-6477-4897-844D-E1C4656D7734}"/>
    <dgm:cxn modelId="{B6013E3E-012F-4E6A-BAAC-73DCB29021C1}" type="presOf" srcId="{634586CF-6C1D-4B1B-A531-095950EC8B72}" destId="{6412BE28-577A-4497-AAE1-0DC183AA3310}" srcOrd="0" destOrd="0" presId="urn:microsoft.com/office/officeart/2005/8/layout/chevron1"/>
    <dgm:cxn modelId="{32C6208A-8EDF-4EBA-82EE-51244B2FB096}" srcId="{EB29012F-8F58-4763-A855-9B2E8ECC4992}" destId="{1E30EBF2-BC86-43B3-AC30-EFB54DBA7B55}" srcOrd="0" destOrd="0" parTransId="{D04FE1E9-511E-442A-A15D-86DFA2378B36}" sibTransId="{EE9356BD-5786-4345-9CEB-D4698B2441ED}"/>
    <dgm:cxn modelId="{698095A9-974D-44A2-B53B-96CFA1A8378B}" srcId="{EB29012F-8F58-4763-A855-9B2E8ECC4992}" destId="{634586CF-6C1D-4B1B-A531-095950EC8B72}" srcOrd="1" destOrd="0" parTransId="{17494D75-EB29-42E1-80BA-8EE2BC52CC3D}" sibTransId="{A2E682F7-57F7-4479-95FA-EEDE2F31982B}"/>
    <dgm:cxn modelId="{FE67A132-93F9-459C-973E-268C8AF896A3}" type="presOf" srcId="{1E30EBF2-BC86-43B3-AC30-EFB54DBA7B55}" destId="{DC3E92DD-0A5A-424D-B8A5-6C60444738B6}" srcOrd="0" destOrd="0" presId="urn:microsoft.com/office/officeart/2005/8/layout/chevron1"/>
    <dgm:cxn modelId="{8F49A6B7-669F-4CD5-8193-7CB25D375596}" type="presParOf" srcId="{489EE7F3-C796-4149-94CB-229B9AB1C605}" destId="{DC3E92DD-0A5A-424D-B8A5-6C60444738B6}" srcOrd="0" destOrd="0" presId="urn:microsoft.com/office/officeart/2005/8/layout/chevron1"/>
    <dgm:cxn modelId="{40C864EF-3105-4993-B3AA-463DBE630E43}" type="presParOf" srcId="{489EE7F3-C796-4149-94CB-229B9AB1C605}" destId="{5E13065D-DD59-409B-8CF8-4A5D0CED912E}" srcOrd="1" destOrd="0" presId="urn:microsoft.com/office/officeart/2005/8/layout/chevron1"/>
    <dgm:cxn modelId="{C61EB7AC-76F2-4B41-9C2B-51380D8B7DFD}" type="presParOf" srcId="{489EE7F3-C796-4149-94CB-229B9AB1C605}" destId="{6412BE28-577A-4497-AAE1-0DC183AA3310}" srcOrd="2" destOrd="0" presId="urn:microsoft.com/office/officeart/2005/8/layout/chevron1"/>
    <dgm:cxn modelId="{0DD0261B-D5C5-48AE-A7C7-AC442D65411A}" type="presParOf" srcId="{489EE7F3-C796-4149-94CB-229B9AB1C605}" destId="{0334364F-9228-4AFB-A68B-AFD8117F6858}" srcOrd="3" destOrd="0" presId="urn:microsoft.com/office/officeart/2005/8/layout/chevron1"/>
    <dgm:cxn modelId="{8F9F003F-FD17-4649-B12A-0FF4CB35A6E3}" type="presParOf" srcId="{489EE7F3-C796-4149-94CB-229B9AB1C605}" destId="{499A13FA-D35E-48E5-9673-69B4448750BB}" srcOrd="4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29012F-8F58-4763-A855-9B2E8ECC499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1E30EBF2-BC86-43B3-AC30-EFB54DBA7B55}">
      <dgm:prSet phldrT="[Text]" custT="1"/>
      <dgm:spPr>
        <a:xfrm>
          <a:off x="1751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600" b="0" dirty="0">
              <a:solidFill>
                <a:schemeClr val="tx1"/>
              </a:solidFill>
              <a:latin typeface="Calibri"/>
              <a:ea typeface="+mn-ea"/>
              <a:cs typeface="+mn-cs"/>
            </a:rPr>
            <a:t>Extern </a:t>
          </a:r>
          <a:r>
            <a:rPr lang="sv-SE" sz="1600" b="0" dirty="0" err="1">
              <a:solidFill>
                <a:schemeClr val="tx1"/>
              </a:solidFill>
              <a:latin typeface="Calibri"/>
              <a:ea typeface="+mn-ea"/>
              <a:cs typeface="+mn-cs"/>
            </a:rPr>
            <a:t>kommunikat</a:t>
          </a:r>
          <a:r>
            <a:rPr lang="sv-SE" sz="1600" b="0" dirty="0">
              <a:solidFill>
                <a:schemeClr val="tx1"/>
              </a:solidFill>
              <a:latin typeface="Calibri"/>
              <a:ea typeface="+mn-ea"/>
              <a:cs typeface="+mn-cs"/>
            </a:rPr>
            <a:t>. webbplatsen</a:t>
          </a:r>
        </a:p>
      </dgm:t>
    </dgm:pt>
    <dgm:pt modelId="{D04FE1E9-511E-442A-A15D-86DFA2378B36}" type="parTrans" cxnId="{32C6208A-8EDF-4EBA-82EE-51244B2FB096}">
      <dgm:prSet/>
      <dgm:spPr/>
      <dgm:t>
        <a:bodyPr/>
        <a:lstStyle/>
        <a:p>
          <a:endParaRPr lang="sv-SE"/>
        </a:p>
      </dgm:t>
    </dgm:pt>
    <dgm:pt modelId="{EE9356BD-5786-4345-9CEB-D4698B2441ED}" type="sibTrans" cxnId="{32C6208A-8EDF-4EBA-82EE-51244B2FB096}">
      <dgm:prSet/>
      <dgm:spPr/>
      <dgm:t>
        <a:bodyPr/>
        <a:lstStyle/>
        <a:p>
          <a:endParaRPr lang="sv-SE"/>
        </a:p>
      </dgm:t>
    </dgm:pt>
    <dgm:pt modelId="{634586CF-6C1D-4B1B-A531-095950EC8B72}">
      <dgm:prSet phldrT="[Text]" custT="1"/>
      <dgm:spPr>
        <a:xfrm>
          <a:off x="1922294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200">
              <a:solidFill>
                <a:schemeClr val="tx1"/>
              </a:solidFill>
              <a:latin typeface="Calibri"/>
              <a:ea typeface="+mn-ea"/>
              <a:cs typeface="+mn-cs"/>
            </a:rPr>
            <a:t>Release webbplatsen svenska</a:t>
          </a:r>
        </a:p>
      </dgm:t>
    </dgm:pt>
    <dgm:pt modelId="{A2E682F7-57F7-4479-95FA-EEDE2F31982B}" type="sibTrans" cxnId="{698095A9-974D-44A2-B53B-96CFA1A8378B}">
      <dgm:prSet/>
      <dgm:spPr/>
      <dgm:t>
        <a:bodyPr/>
        <a:lstStyle/>
        <a:p>
          <a:endParaRPr lang="sv-SE"/>
        </a:p>
      </dgm:t>
    </dgm:pt>
    <dgm:pt modelId="{17494D75-EB29-42E1-80BA-8EE2BC52CC3D}" type="parTrans" cxnId="{698095A9-974D-44A2-B53B-96CFA1A8378B}">
      <dgm:prSet/>
      <dgm:spPr/>
      <dgm:t>
        <a:bodyPr/>
        <a:lstStyle/>
        <a:p>
          <a:endParaRPr lang="sv-SE"/>
        </a:p>
      </dgm:t>
    </dgm:pt>
    <dgm:pt modelId="{D0CDB2C5-7AB4-4744-8902-8D229D626514}">
      <dgm:prSet custT="1"/>
      <dgm:spPr>
        <a:xfrm>
          <a:off x="3842837" y="1098006"/>
          <a:ext cx="2133936" cy="853574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sv-SE" sz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Överlämning förslag på organisation</a:t>
          </a:r>
        </a:p>
      </dgm:t>
    </dgm:pt>
    <dgm:pt modelId="{C622A749-9E6B-4590-805F-A91860F40020}" type="parTrans" cxnId="{4D4A4199-8335-4FE3-9AEE-4C1ECFBFEDD6}">
      <dgm:prSet/>
      <dgm:spPr/>
      <dgm:t>
        <a:bodyPr/>
        <a:lstStyle/>
        <a:p>
          <a:endParaRPr lang="sv-SE"/>
        </a:p>
      </dgm:t>
    </dgm:pt>
    <dgm:pt modelId="{4AFD0823-0C66-4885-853E-CCED834AAA3D}" type="sibTrans" cxnId="{4D4A4199-8335-4FE3-9AEE-4C1ECFBFEDD6}">
      <dgm:prSet/>
      <dgm:spPr/>
      <dgm:t>
        <a:bodyPr/>
        <a:lstStyle/>
        <a:p>
          <a:endParaRPr lang="sv-SE"/>
        </a:p>
      </dgm:t>
    </dgm:pt>
    <dgm:pt modelId="{489EE7F3-C796-4149-94CB-229B9AB1C605}" type="pres">
      <dgm:prSet presAssocID="{EB29012F-8F58-4763-A855-9B2E8ECC4992}" presName="Name0" presStyleCnt="0">
        <dgm:presLayoutVars>
          <dgm:dir/>
          <dgm:animLvl val="lvl"/>
          <dgm:resizeHandles val="exact"/>
        </dgm:presLayoutVars>
      </dgm:prSet>
      <dgm:spPr/>
    </dgm:pt>
    <dgm:pt modelId="{DC3E92DD-0A5A-424D-B8A5-6C60444738B6}" type="pres">
      <dgm:prSet presAssocID="{1E30EBF2-BC86-43B3-AC30-EFB54DBA7B55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E13065D-DD59-409B-8CF8-4A5D0CED912E}" type="pres">
      <dgm:prSet presAssocID="{EE9356BD-5786-4345-9CEB-D4698B2441ED}" presName="parTxOnlySpace" presStyleCnt="0"/>
      <dgm:spPr/>
    </dgm:pt>
    <dgm:pt modelId="{6412BE28-577A-4497-AAE1-0DC183AA3310}" type="pres">
      <dgm:prSet presAssocID="{634586CF-6C1D-4B1B-A531-095950EC8B7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334364F-9228-4AFB-A68B-AFD8117F6858}" type="pres">
      <dgm:prSet presAssocID="{A2E682F7-57F7-4479-95FA-EEDE2F31982B}" presName="parTxOnlySpace" presStyleCnt="0"/>
      <dgm:spPr/>
    </dgm:pt>
    <dgm:pt modelId="{26AE3791-EA0E-4499-9EC8-6A1BBF81117C}" type="pres">
      <dgm:prSet presAssocID="{D0CDB2C5-7AB4-4744-8902-8D229D62651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D1E4A77D-2E03-4FA4-939B-A2E5C1307FDA}" type="presOf" srcId="{D0CDB2C5-7AB4-4744-8902-8D229D626514}" destId="{26AE3791-EA0E-4499-9EC8-6A1BBF81117C}" srcOrd="0" destOrd="0" presId="urn:microsoft.com/office/officeart/2005/8/layout/chevron1"/>
    <dgm:cxn modelId="{32C6208A-8EDF-4EBA-82EE-51244B2FB096}" srcId="{EB29012F-8F58-4763-A855-9B2E8ECC4992}" destId="{1E30EBF2-BC86-43B3-AC30-EFB54DBA7B55}" srcOrd="0" destOrd="0" parTransId="{D04FE1E9-511E-442A-A15D-86DFA2378B36}" sibTransId="{EE9356BD-5786-4345-9CEB-D4698B2441ED}"/>
    <dgm:cxn modelId="{AB8C99D8-1437-4C75-BE5A-6808DE53A36B}" type="presOf" srcId="{1E30EBF2-BC86-43B3-AC30-EFB54DBA7B55}" destId="{DC3E92DD-0A5A-424D-B8A5-6C60444738B6}" srcOrd="0" destOrd="0" presId="urn:microsoft.com/office/officeart/2005/8/layout/chevron1"/>
    <dgm:cxn modelId="{32C5DF8D-7834-412B-B44A-55E68E61E1A1}" type="presOf" srcId="{634586CF-6C1D-4B1B-A531-095950EC8B72}" destId="{6412BE28-577A-4497-AAE1-0DC183AA3310}" srcOrd="0" destOrd="0" presId="urn:microsoft.com/office/officeart/2005/8/layout/chevron1"/>
    <dgm:cxn modelId="{0E2058FE-4AB2-4336-A828-2F4777689D88}" type="presOf" srcId="{EB29012F-8F58-4763-A855-9B2E8ECC4992}" destId="{489EE7F3-C796-4149-94CB-229B9AB1C605}" srcOrd="0" destOrd="0" presId="urn:microsoft.com/office/officeart/2005/8/layout/chevron1"/>
    <dgm:cxn modelId="{698095A9-974D-44A2-B53B-96CFA1A8378B}" srcId="{EB29012F-8F58-4763-A855-9B2E8ECC4992}" destId="{634586CF-6C1D-4B1B-A531-095950EC8B72}" srcOrd="1" destOrd="0" parTransId="{17494D75-EB29-42E1-80BA-8EE2BC52CC3D}" sibTransId="{A2E682F7-57F7-4479-95FA-EEDE2F31982B}"/>
    <dgm:cxn modelId="{4D4A4199-8335-4FE3-9AEE-4C1ECFBFEDD6}" srcId="{EB29012F-8F58-4763-A855-9B2E8ECC4992}" destId="{D0CDB2C5-7AB4-4744-8902-8D229D626514}" srcOrd="2" destOrd="0" parTransId="{C622A749-9E6B-4590-805F-A91860F40020}" sibTransId="{4AFD0823-0C66-4885-853E-CCED834AAA3D}"/>
    <dgm:cxn modelId="{72B0871B-227B-4AB4-96EA-139BE5EE1B04}" type="presParOf" srcId="{489EE7F3-C796-4149-94CB-229B9AB1C605}" destId="{DC3E92DD-0A5A-424D-B8A5-6C60444738B6}" srcOrd="0" destOrd="0" presId="urn:microsoft.com/office/officeart/2005/8/layout/chevron1"/>
    <dgm:cxn modelId="{4874D16A-7C26-4478-9117-9A8CCC69F11A}" type="presParOf" srcId="{489EE7F3-C796-4149-94CB-229B9AB1C605}" destId="{5E13065D-DD59-409B-8CF8-4A5D0CED912E}" srcOrd="1" destOrd="0" presId="urn:microsoft.com/office/officeart/2005/8/layout/chevron1"/>
    <dgm:cxn modelId="{BB5C4F4D-2A8E-4828-B9F2-4E69E40DB83E}" type="presParOf" srcId="{489EE7F3-C796-4149-94CB-229B9AB1C605}" destId="{6412BE28-577A-4497-AAE1-0DC183AA3310}" srcOrd="2" destOrd="0" presId="urn:microsoft.com/office/officeart/2005/8/layout/chevron1"/>
    <dgm:cxn modelId="{5BF1B494-70CC-4F38-A36C-AE4516540CD4}" type="presParOf" srcId="{489EE7F3-C796-4149-94CB-229B9AB1C605}" destId="{0334364F-9228-4AFB-A68B-AFD8117F6858}" srcOrd="3" destOrd="0" presId="urn:microsoft.com/office/officeart/2005/8/layout/chevron1"/>
    <dgm:cxn modelId="{76DA707D-BC50-4075-A1CF-C93B200A5550}" type="presParOf" srcId="{489EE7F3-C796-4149-94CB-229B9AB1C605}" destId="{26AE3791-EA0E-4499-9EC8-6A1BBF81117C}" srcOrd="4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3E92DD-0A5A-424D-B8A5-6C60444738B6}">
      <dsp:nvSpPr>
        <dsp:cNvPr id="0" name=""/>
        <dsp:cNvSpPr/>
      </dsp:nvSpPr>
      <dsp:spPr>
        <a:xfrm>
          <a:off x="1751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Finansiering år 2</a:t>
          </a:r>
        </a:p>
      </dsp:txBody>
      <dsp:txXfrm>
        <a:off x="428538" y="1098006"/>
        <a:ext cx="1280362" cy="853574"/>
      </dsp:txXfrm>
    </dsp:sp>
    <dsp:sp modelId="{6412BE28-577A-4497-AAE1-0DC183AA3310}">
      <dsp:nvSpPr>
        <dsp:cNvPr id="0" name=""/>
        <dsp:cNvSpPr/>
      </dsp:nvSpPr>
      <dsp:spPr>
        <a:xfrm>
          <a:off x="1922294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Utredning</a:t>
          </a:r>
          <a:r>
            <a:rPr lang="sv-SE" sz="1200" kern="1200" baseline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skolans behov</a:t>
          </a:r>
          <a:endParaRPr lang="sv-SE" sz="12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349081" y="1098006"/>
        <a:ext cx="1280362" cy="853574"/>
      </dsp:txXfrm>
    </dsp:sp>
    <dsp:sp modelId="{499A13FA-D35E-48E5-9673-69B4448750BB}">
      <dsp:nvSpPr>
        <dsp:cNvPr id="0" name=""/>
        <dsp:cNvSpPr/>
      </dsp:nvSpPr>
      <dsp:spPr>
        <a:xfrm>
          <a:off x="3842837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Finansiering</a:t>
          </a:r>
          <a:r>
            <a:rPr lang="sv-SE" sz="1200" kern="1200" baseline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centrumet</a:t>
          </a:r>
          <a:endParaRPr lang="sv-SE" sz="1200" kern="120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269624" y="1098006"/>
        <a:ext cx="1280362" cy="8535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3E92DD-0A5A-424D-B8A5-6C60444738B6}">
      <dsp:nvSpPr>
        <dsp:cNvPr id="0" name=""/>
        <dsp:cNvSpPr/>
      </dsp:nvSpPr>
      <dsp:spPr>
        <a:xfrm>
          <a:off x="1751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b="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Extern </a:t>
          </a:r>
          <a:r>
            <a:rPr lang="sv-SE" sz="1600" b="0" kern="1200" dirty="0" err="1">
              <a:solidFill>
                <a:schemeClr val="tx1"/>
              </a:solidFill>
              <a:latin typeface="Calibri"/>
              <a:ea typeface="+mn-ea"/>
              <a:cs typeface="+mn-cs"/>
            </a:rPr>
            <a:t>kommunikat</a:t>
          </a:r>
          <a:r>
            <a:rPr lang="sv-SE" sz="1600" b="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. webbplatsen</a:t>
          </a:r>
        </a:p>
      </dsp:txBody>
      <dsp:txXfrm>
        <a:off x="428538" y="1098006"/>
        <a:ext cx="1280362" cy="853574"/>
      </dsp:txXfrm>
    </dsp:sp>
    <dsp:sp modelId="{6412BE28-577A-4497-AAE1-0DC183AA3310}">
      <dsp:nvSpPr>
        <dsp:cNvPr id="0" name=""/>
        <dsp:cNvSpPr/>
      </dsp:nvSpPr>
      <dsp:spPr>
        <a:xfrm>
          <a:off x="1922294" y="1098006"/>
          <a:ext cx="2133936" cy="853574"/>
        </a:xfrm>
        <a:prstGeom prst="chevron">
          <a:avLst/>
        </a:prstGeom>
        <a:solidFill>
          <a:srgbClr val="FFFF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>
              <a:solidFill>
                <a:schemeClr val="tx1"/>
              </a:solidFill>
              <a:latin typeface="Calibri"/>
              <a:ea typeface="+mn-ea"/>
              <a:cs typeface="+mn-cs"/>
            </a:rPr>
            <a:t>Release webbplatsen svenska</a:t>
          </a:r>
        </a:p>
      </dsp:txBody>
      <dsp:txXfrm>
        <a:off x="2349081" y="1098006"/>
        <a:ext cx="1280362" cy="853574"/>
      </dsp:txXfrm>
    </dsp:sp>
    <dsp:sp modelId="{26AE3791-EA0E-4499-9EC8-6A1BBF81117C}">
      <dsp:nvSpPr>
        <dsp:cNvPr id="0" name=""/>
        <dsp:cNvSpPr/>
      </dsp:nvSpPr>
      <dsp:spPr>
        <a:xfrm>
          <a:off x="3842837" y="1098006"/>
          <a:ext cx="2133936" cy="853574"/>
        </a:xfrm>
        <a:prstGeom prst="chevron">
          <a:avLst/>
        </a:prstGeom>
        <a:solidFill>
          <a:srgbClr val="FF0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Överlämning förslag på organisation</a:t>
          </a:r>
        </a:p>
      </dsp:txBody>
      <dsp:txXfrm>
        <a:off x="4269624" y="1098006"/>
        <a:ext cx="1280362" cy="853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5F691-4DA6-4E7E-88E0-0B0E5F6DDD4C}" type="datetimeFigureOut">
              <a:rPr lang="sv-SE" smtClean="0"/>
              <a:t>2020-06-01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CB7F7-2DE7-442F-B621-87F2D8E04FE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57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Den senaste perioden</a:t>
            </a:r>
            <a:r>
              <a:rPr lang="sv-SE" baseline="0" dirty="0" smtClean="0"/>
              <a:t> har varit guppig. Mars blev svårt även för projektet. Ledigheter och sjukdom från vecka 10 – vecka 17. Sjukdom i samhället. Mötesrekommendationerna.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52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Ny aktiviteter jämfört med</a:t>
            </a:r>
            <a:r>
              <a:rPr lang="sv-SE" baseline="0" dirty="0" smtClean="0"/>
              <a:t> år 1.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6167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Se mer</a:t>
            </a:r>
            <a:r>
              <a:rPr lang="sv-SE" baseline="0" dirty="0" smtClean="0"/>
              <a:t> detaljer i projektplanen sidan 19-20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0254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Idé</a:t>
            </a:r>
            <a:r>
              <a:rPr lang="sv-SE" baseline="0" dirty="0" smtClean="0"/>
              <a:t> med avtal med skola för att kunna behålla kvalitet och reglera mängden bidrag.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5553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 smtClean="0"/>
              <a:t>Tillgänglighetsredogörelse – så att användarna vet vad</a:t>
            </a:r>
            <a:r>
              <a:rPr lang="sv-SE" baseline="0" dirty="0" smtClean="0"/>
              <a:t> som är avsteg från tillgängligheten och varför.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395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Fördelar med FO Webb.</a:t>
            </a:r>
            <a:r>
              <a:rPr lang="sv-SE" baseline="0" dirty="0" smtClean="0"/>
              <a:t> Kommer närmare upphandlingen av webbavtalet. Kan samverka och dela erfarenheter.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2822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Film –</a:t>
            </a:r>
            <a:r>
              <a:rPr lang="sv-SE" baseline="0" dirty="0" smtClean="0"/>
              <a:t> återkommer till kommunikationen.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5323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Tagit fram den, men inte hunnit processa med PÄ</a:t>
            </a:r>
            <a:r>
              <a:rPr lang="sv-SE" baseline="0" dirty="0" smtClean="0"/>
              <a:t> eller projektorganisationen. Beslut 2 juni istället.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9068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Arbetet med kommunikationen av projektet ska med stöd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av projektorganisationen 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bedrivas i samhandling med projektets drivande intressenter. Intressenterna</a:t>
            </a:r>
            <a:r>
              <a:rPr lang="sv-S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kommer </a:t>
            </a:r>
            <a: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inom sina organisationer att ta aktiv del av den interna och externa kommunikationen. </a:t>
            </a:r>
            <a:br>
              <a:rPr lang="sv-S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CB7F7-2DE7-442F-B621-87F2D8E04FE8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0722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 för 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12"/>
          <p:cNvSpPr txBox="1">
            <a:spLocks/>
          </p:cNvSpPr>
          <p:nvPr userDrawn="1"/>
        </p:nvSpPr>
        <p:spPr>
          <a:xfrm>
            <a:off x="1046759" y="1884385"/>
            <a:ext cx="3551646" cy="1027480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Skapa ny sida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b="0" u="none" kern="0" dirty="0" smtClean="0"/>
              <a:t>I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hittar du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Ny bild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  <a:p>
            <a:pPr marL="285750" indent="-285750">
              <a:spcBef>
                <a:spcPts val="160"/>
              </a:spcBef>
            </a:pPr>
            <a:r>
              <a:rPr lang="sv-SE" sz="1200" i="0" u="none" kern="0" dirty="0" smtClean="0"/>
              <a:t>Klicka på pilen</a:t>
            </a:r>
            <a:r>
              <a:rPr lang="sv-SE" sz="1200" i="0" u="none" kern="0" baseline="0" dirty="0" smtClean="0"/>
              <a:t> och välj den </a:t>
            </a:r>
            <a:r>
              <a:rPr lang="sv-SE" sz="1200" i="0" u="none" kern="0" baseline="0" dirty="0" err="1" smtClean="0"/>
              <a:t>sidmall</a:t>
            </a:r>
            <a:r>
              <a:rPr lang="sv-SE" sz="1200" i="0" u="none" kern="0" baseline="0" dirty="0" smtClean="0"/>
              <a:t> du behöver.</a:t>
            </a:r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endParaRPr lang="sv-SE" sz="1400" i="0" u="none" kern="0" baseline="0" dirty="0" smtClean="0"/>
          </a:p>
          <a:p>
            <a:pPr marL="228600" marR="0" indent="-22860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+mj-lt"/>
              <a:buAutoNum type="arabicPeriod"/>
              <a:tabLst/>
              <a:defRPr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 smtClean="0"/>
          </a:p>
          <a:p>
            <a:pPr marL="0" indent="0">
              <a:buNone/>
            </a:pPr>
            <a:endParaRPr lang="sv-SE" sz="1200" kern="0" dirty="0"/>
          </a:p>
          <a:p>
            <a:endParaRPr lang="sv-SE" sz="1400" kern="0" dirty="0" smtClean="0"/>
          </a:p>
        </p:txBody>
      </p:sp>
      <p:sp>
        <p:nvSpPr>
          <p:cNvPr id="5" name="Rubrik 8"/>
          <p:cNvSpPr txBox="1">
            <a:spLocks/>
          </p:cNvSpPr>
          <p:nvPr userDrawn="1"/>
        </p:nvSpPr>
        <p:spPr>
          <a:xfrm>
            <a:off x="1034250" y="581288"/>
            <a:ext cx="5619750" cy="465534"/>
          </a:xfrm>
          <a:prstGeom prst="rect">
            <a:avLst/>
          </a:prstGeom>
        </p:spPr>
        <p:txBody>
          <a:bodyPr/>
          <a:lstStyle>
            <a:lvl1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2pPr>
            <a:lvl3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3pPr>
            <a:lvl4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4pPr>
            <a:lvl5pPr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charset="0"/>
              </a:defRPr>
            </a:lvl5pPr>
            <a:lvl6pPr marL="4572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6pPr>
            <a:lvl7pPr marL="9144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7pPr>
            <a:lvl8pPr marL="13716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8pPr>
            <a:lvl9pPr marL="1828800" algn="l" defTabSz="762000" rtl="0" eaLnBrk="1" fontAlgn="base" hangingPunct="1">
              <a:spcBef>
                <a:spcPct val="0"/>
              </a:spcBef>
              <a:spcAft>
                <a:spcPct val="0"/>
              </a:spcAft>
              <a:defRPr sz="3400">
                <a:solidFill>
                  <a:srgbClr val="0D68B0"/>
                </a:solidFill>
                <a:latin typeface="Arial" charset="0"/>
              </a:defRPr>
            </a:lvl9pPr>
          </a:lstStyle>
          <a:p>
            <a:r>
              <a:rPr lang="sv-SE" kern="0" dirty="0" smtClean="0"/>
              <a:t>Våra nya mallar</a:t>
            </a:r>
            <a:endParaRPr lang="sv-SE" kern="0" dirty="0"/>
          </a:p>
        </p:txBody>
      </p:sp>
      <p:grpSp>
        <p:nvGrpSpPr>
          <p:cNvPr id="17" name="Grupp 16"/>
          <p:cNvGrpSpPr/>
          <p:nvPr userDrawn="1"/>
        </p:nvGrpSpPr>
        <p:grpSpPr>
          <a:xfrm>
            <a:off x="1153326" y="2947015"/>
            <a:ext cx="1761936" cy="992330"/>
            <a:chOff x="1545535" y="1656085"/>
            <a:chExt cx="1990725" cy="1085850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5535" y="1656085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" name="Ellips 1"/>
            <p:cNvSpPr/>
            <p:nvPr userDrawn="1"/>
          </p:nvSpPr>
          <p:spPr bwMode="auto">
            <a:xfrm>
              <a:off x="2647464" y="2404704"/>
              <a:ext cx="152380" cy="152380"/>
            </a:xfrm>
            <a:prstGeom prst="ellips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9" name="Grupp 48"/>
          <p:cNvGrpSpPr/>
          <p:nvPr userDrawn="1"/>
        </p:nvGrpSpPr>
        <p:grpSpPr>
          <a:xfrm>
            <a:off x="4584348" y="2911864"/>
            <a:ext cx="1761936" cy="999291"/>
            <a:chOff x="1563890" y="3912629"/>
            <a:chExt cx="1990725" cy="1085850"/>
          </a:xfrm>
        </p:grpSpPr>
        <p:pic>
          <p:nvPicPr>
            <p:cNvPr id="30" name="Bildobjekt 2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890" y="3912629"/>
              <a:ext cx="1990725" cy="10858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4" name="Rektangel 43"/>
            <p:cNvSpPr/>
            <p:nvPr userDrawn="1"/>
          </p:nvSpPr>
          <p:spPr bwMode="auto">
            <a:xfrm>
              <a:off x="2802016" y="4183582"/>
              <a:ext cx="736413" cy="215328"/>
            </a:xfrm>
            <a:prstGeom prst="rect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sz="2600" b="0" i="0" u="none" strike="noStrike" cap="none" normalizeH="0" baseline="0" smtClean="0">
                <a:ln>
                  <a:noFill/>
                </a:ln>
                <a:noFill/>
                <a:effectLst/>
                <a:latin typeface="Arial" charset="0"/>
              </a:endParaRPr>
            </a:p>
          </p:txBody>
        </p:sp>
      </p:grpSp>
      <p:sp>
        <p:nvSpPr>
          <p:cNvPr id="15" name="Rektangel 14"/>
          <p:cNvSpPr/>
          <p:nvPr userDrawn="1"/>
        </p:nvSpPr>
        <p:spPr>
          <a:xfrm>
            <a:off x="4501299" y="1884384"/>
            <a:ext cx="4572000" cy="9130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sz="1400" b="1" kern="0" dirty="0" smtClean="0">
                <a:solidFill>
                  <a:srgbClr val="155697"/>
                </a:solidFill>
              </a:rPr>
              <a:t>Ändra mall på en befintlig sida</a:t>
            </a:r>
          </a:p>
          <a:p>
            <a:pPr marL="171450" indent="-171450">
              <a:spcBef>
                <a:spcPts val="160"/>
              </a:spcBef>
              <a:buFont typeface="Arial" panose="020B0604020202020204" pitchFamily="34" charset="0"/>
              <a:buChar char="•"/>
            </a:pPr>
            <a:r>
              <a:rPr lang="sv-SE" sz="1200" b="0" u="none" kern="0" dirty="0" smtClean="0"/>
              <a:t>Markera den sida i presentationen som du </a:t>
            </a:r>
            <a:br>
              <a:rPr lang="sv-SE" sz="1200" b="0" u="none" kern="0" dirty="0" smtClean="0"/>
            </a:br>
            <a:r>
              <a:rPr lang="sv-SE" sz="1200" b="0" u="none" kern="0" dirty="0" smtClean="0"/>
              <a:t>vill byta </a:t>
            </a:r>
            <a:r>
              <a:rPr lang="sv-SE" sz="1200" b="0" u="none" kern="0" dirty="0" err="1" smtClean="0"/>
              <a:t>sidmall</a:t>
            </a:r>
            <a:r>
              <a:rPr lang="sv-SE" sz="1200" b="0" u="none" kern="0" dirty="0" smtClean="0"/>
              <a:t> på. </a:t>
            </a:r>
          </a:p>
          <a:p>
            <a:pPr marL="171450" marR="0" indent="-171450" algn="l" defTabSz="762000" rtl="0" eaLnBrk="1" fontAlgn="base" latinLnBrk="0" hangingPunct="1">
              <a:lnSpc>
                <a:spcPct val="100000"/>
              </a:lnSpc>
              <a:spcBef>
                <a:spcPts val="160"/>
              </a:spcBef>
              <a:spcAft>
                <a:spcPct val="0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b="0" u="none" kern="0" dirty="0" smtClean="0"/>
              <a:t>Gå</a:t>
            </a:r>
            <a:r>
              <a:rPr lang="sv-SE" sz="1200" b="0" u="none" kern="0" baseline="0" dirty="0" smtClean="0"/>
              <a:t> upp till menyn </a:t>
            </a:r>
            <a:r>
              <a:rPr lang="sv-SE" sz="1200" b="1" u="none" kern="0" dirty="0" smtClean="0"/>
              <a:t>Start</a:t>
            </a:r>
            <a:r>
              <a:rPr lang="sv-SE" sz="1200" b="1" u="none" kern="0" baseline="0" dirty="0" smtClean="0"/>
              <a:t> </a:t>
            </a:r>
            <a:r>
              <a:rPr lang="sv-SE" sz="1200" b="0" u="none" kern="0" baseline="0" dirty="0" smtClean="0"/>
              <a:t>och välj</a:t>
            </a:r>
            <a:r>
              <a:rPr lang="sv-SE" sz="1200" b="1" u="none" kern="0" baseline="0" dirty="0" smtClean="0"/>
              <a:t> </a:t>
            </a:r>
            <a:r>
              <a:rPr lang="sv-SE" sz="1200" b="0" i="1" u="none" kern="0" baseline="0" dirty="0" smtClean="0"/>
              <a:t>Layout</a:t>
            </a:r>
            <a:r>
              <a:rPr lang="sv-SE" sz="1200" b="0" u="none" kern="0" baseline="0" dirty="0" smtClean="0"/>
              <a:t>.</a:t>
            </a:r>
            <a:r>
              <a:rPr lang="sv-SE" sz="1200" b="0" u="none" kern="0" dirty="0" smtClean="0"/>
              <a:t> </a:t>
            </a:r>
          </a:p>
        </p:txBody>
      </p:sp>
      <p:sp>
        <p:nvSpPr>
          <p:cNvPr id="11" name="Platshållare för text 12"/>
          <p:cNvSpPr txBox="1">
            <a:spLocks/>
          </p:cNvSpPr>
          <p:nvPr userDrawn="1"/>
        </p:nvSpPr>
        <p:spPr>
          <a:xfrm>
            <a:off x="1051491" y="1139021"/>
            <a:ext cx="6419585" cy="691441"/>
          </a:xfrm>
          <a:prstGeom prst="rect">
            <a:avLst/>
          </a:prstGeom>
        </p:spPr>
        <p:txBody>
          <a:bodyPr/>
          <a:lstStyle>
            <a:lvl1pPr marL="285750" indent="-285750" algn="l" defTabSz="762000" rtl="0" eaLnBrk="1" fontAlgn="base" hangingPunct="1">
              <a:spcBef>
                <a:spcPct val="10000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36575" indent="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charset="0"/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80975" indent="-180975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90700" indent="-1762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Arial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54238" indent="-87313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Arial" charset="0"/>
              <a:buChar char="•"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384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6pPr>
            <a:lvl7pPr marL="28956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7pPr>
            <a:lvl8pPr marL="33528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8pPr>
            <a:lvl9pPr marL="3810000" indent="-228600" algn="l" defTabSz="7620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 sz="1600">
                <a:solidFill>
                  <a:schemeClr val="tx2"/>
                </a:solidFill>
                <a:latin typeface="+mn-lt"/>
              </a:defRPr>
            </a:lvl9pPr>
          </a:lstStyle>
          <a:p>
            <a:pPr marL="0" indent="0">
              <a:spcBef>
                <a:spcPts val="160"/>
              </a:spcBef>
              <a:buNone/>
            </a:pPr>
            <a:r>
              <a:rPr lang="sv-SE" sz="1200" b="1" i="0" u="none" kern="0" baseline="0" dirty="0" smtClean="0"/>
              <a:t>Det finns två gemensamma powerpointmallar för organisationen, en blå och en vit. Du hittar båda i VIS. Avsändaren är Region Norrbotten, oavsett vilken division vi tillhör. Använd de befintliga sidmallarna (layout) så långt det är möjligt.</a:t>
            </a:r>
            <a:endParaRPr lang="sv-SE" sz="1400" i="0" u="none" kern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851852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8467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132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Helbild med text ovanp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2001" y="734616"/>
            <a:ext cx="3590925" cy="2065734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6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33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&amp; 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1319002" y="1084333"/>
            <a:ext cx="6497905" cy="1011503"/>
          </a:xfrm>
          <a:prstGeom prst="rect">
            <a:avLst/>
          </a:prstGeom>
        </p:spPr>
        <p:txBody>
          <a:bodyPr anchor="b"/>
          <a:lstStyle>
            <a:lvl1pPr algn="ctr">
              <a:defRPr sz="32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text 12"/>
          <p:cNvSpPr>
            <a:spLocks noGrp="1"/>
          </p:cNvSpPr>
          <p:nvPr>
            <p:ph type="body" sz="quarter" idx="14"/>
          </p:nvPr>
        </p:nvSpPr>
        <p:spPr>
          <a:xfrm>
            <a:off x="1319002" y="2127489"/>
            <a:ext cx="6505997" cy="68853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93923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1592722" y="384370"/>
            <a:ext cx="5978095" cy="834016"/>
          </a:xfrm>
          <a:prstGeom prst="rect">
            <a:avLst/>
          </a:prstGeom>
        </p:spPr>
        <p:txBody>
          <a:bodyPr anchor="b" anchorCtr="0"/>
          <a:lstStyle>
            <a:lvl1pPr>
              <a:defRPr sz="24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592722" y="1314954"/>
            <a:ext cx="5978096" cy="3049084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4455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ra figur ell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4534" y="355600"/>
            <a:ext cx="6917266" cy="40084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3678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Figur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8"/>
          <p:cNvSpPr>
            <a:spLocks noGrp="1"/>
          </p:cNvSpPr>
          <p:nvPr>
            <p:ph type="title"/>
          </p:nvPr>
        </p:nvSpPr>
        <p:spPr>
          <a:xfrm>
            <a:off x="5494493" y="439043"/>
            <a:ext cx="3197701" cy="607580"/>
          </a:xfrm>
          <a:prstGeom prst="rect">
            <a:avLst/>
          </a:prstGeom>
        </p:spPr>
        <p:txBody>
          <a:bodyPr anchor="b" anchorCtr="0"/>
          <a:lstStyle>
            <a:lvl1pPr>
              <a:defRPr sz="2000" b="1" baseline="0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525982" y="440267"/>
            <a:ext cx="4879497" cy="392377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800"/>
              </a:spcBef>
              <a:buFont typeface="Arial" panose="020B0604020202020204" pitchFamily="34" charset="0"/>
              <a:buNone/>
              <a:defRPr sz="1600" baseline="0">
                <a:latin typeface="+mn-lt"/>
              </a:defRPr>
            </a:lvl1pPr>
            <a:lvl2pPr marL="536575" indent="0">
              <a:buNone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5494492" y="1065562"/>
            <a:ext cx="3212538" cy="3298475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013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Foto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495300" y="2585971"/>
            <a:ext cx="200977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1100" dirty="0" smtClean="0"/>
              <a:t>OBS! Om du behöver justera bilden inom ramen – dubbelklicka på bilden och välj verktyget ”Beskär” som dyker upp i menyn.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8500" y="258945"/>
            <a:ext cx="5295900" cy="825388"/>
          </a:xfrm>
          <a:prstGeom prst="rect">
            <a:avLst/>
          </a:prstGeom>
        </p:spPr>
        <p:txBody>
          <a:bodyPr anchor="b"/>
          <a:lstStyle>
            <a:lvl1pPr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857500" cy="51435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0"/>
          </p:nvPr>
        </p:nvSpPr>
        <p:spPr>
          <a:xfrm>
            <a:off x="3234389" y="1168401"/>
            <a:ext cx="5300190" cy="3195638"/>
          </a:xfrm>
          <a:prstGeom prst="rect">
            <a:avLst/>
          </a:prstGeom>
        </p:spPr>
        <p:txBody>
          <a:bodyPr/>
          <a:lstStyle>
            <a:lvl1pPr marL="285750" indent="-285750">
              <a:lnSpc>
                <a:spcPct val="11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>
                <a:latin typeface="+mn-lt"/>
              </a:defRPr>
            </a:lvl1pPr>
            <a:lvl2pPr marL="822325" indent="-285750">
              <a:buFont typeface="Arial" panose="020B0604020202020204" pitchFamily="34" charset="0"/>
              <a:buChar char="•"/>
              <a:defRPr sz="16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576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348300"/>
            <a:ext cx="7550022" cy="74266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1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11" name="Straight Connector 10"/>
          <p:cNvCxnSpPr/>
          <p:nvPr userDrawn="1"/>
        </p:nvCxnSpPr>
        <p:spPr bwMode="auto">
          <a:xfrm flipH="1">
            <a:off x="4434107" y="1284703"/>
            <a:ext cx="22878" cy="305677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rgbClr val="6A6C63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4665297" y="1257840"/>
            <a:ext cx="3557174" cy="309439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393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Jämförels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72448" y="247552"/>
            <a:ext cx="7560784" cy="774953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2400" b="1">
                <a:solidFill>
                  <a:srgbClr val="0070C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683210" y="1647196"/>
            <a:ext cx="3664797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1"/>
          </p:nvPr>
        </p:nvSpPr>
        <p:spPr>
          <a:xfrm>
            <a:off x="669464" y="1043308"/>
            <a:ext cx="3702264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555069" y="1648910"/>
            <a:ext cx="3690650" cy="269945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64979" y="1045022"/>
            <a:ext cx="3680739" cy="4810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cxnSp>
        <p:nvCxnSpPr>
          <p:cNvPr id="9" name="Rak 8"/>
          <p:cNvCxnSpPr/>
          <p:nvPr userDrawn="1"/>
        </p:nvCxnSpPr>
        <p:spPr bwMode="auto">
          <a:xfrm>
            <a:off x="677333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Rak 9"/>
          <p:cNvCxnSpPr/>
          <p:nvPr userDrawn="1"/>
        </p:nvCxnSpPr>
        <p:spPr bwMode="auto">
          <a:xfrm>
            <a:off x="4555068" y="1591733"/>
            <a:ext cx="3691467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96424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743833"/>
            <a:ext cx="5486400" cy="60325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10000"/>
              </a:lnSpc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2288" y="3315204"/>
            <a:ext cx="5486400" cy="425450"/>
          </a:xfrm>
          <a:prstGeom prst="rect">
            <a:avLst/>
          </a:prstGeom>
        </p:spPr>
        <p:txBody>
          <a:bodyPr anchor="b" anchorCtr="0"/>
          <a:lstStyle>
            <a:lvl1pPr>
              <a:defRPr sz="16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809276" y="338665"/>
            <a:ext cx="5455123" cy="2929834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6198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179388" y="4731544"/>
            <a:ext cx="2087562" cy="270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600" dirty="0">
                <a:solidFill>
                  <a:srgbClr val="969696"/>
                </a:solidFill>
              </a:rPr>
              <a:t/>
            </a:r>
            <a:br>
              <a:rPr lang="sv-SE" sz="600" dirty="0">
                <a:solidFill>
                  <a:srgbClr val="969696"/>
                </a:solidFill>
              </a:rPr>
            </a:br>
            <a:endParaRPr lang="sv-SE" sz="600" dirty="0">
              <a:solidFill>
                <a:srgbClr val="969696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5522" y="4568759"/>
            <a:ext cx="1537487" cy="32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71" r:id="rId3"/>
    <p:sldLayoutId id="2147483678" r:id="rId4"/>
    <p:sldLayoutId id="2147483672" r:id="rId5"/>
    <p:sldLayoutId id="2147483662" r:id="rId6"/>
    <p:sldLayoutId id="2147483674" r:id="rId7"/>
    <p:sldLayoutId id="2147483677" r:id="rId8"/>
    <p:sldLayoutId id="2147483676" r:id="rId9"/>
    <p:sldLayoutId id="2147483664" r:id="rId10"/>
    <p:sldLayoutId id="2147483680" r:id="rId11"/>
    <p:sldLayoutId id="2147483679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400">
          <a:solidFill>
            <a:srgbClr val="0D68B0"/>
          </a:solidFill>
          <a:latin typeface="Arial" charset="0"/>
        </a:defRPr>
      </a:lvl9pPr>
    </p:titleStyle>
    <p:bodyStyle>
      <a:lvl1pPr marL="107950" indent="-107950" algn="l" defTabSz="762000" rtl="0" eaLnBrk="1" fontAlgn="base" hangingPunct="1">
        <a:spcBef>
          <a:spcPct val="100000"/>
        </a:spcBef>
        <a:spcAft>
          <a:spcPct val="0"/>
        </a:spcAft>
        <a:buClr>
          <a:schemeClr val="tx2"/>
        </a:buClr>
        <a:buFont typeface="Arial" charset="0"/>
        <a:buChar char="•"/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18415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1600">
          <a:solidFill>
            <a:schemeClr val="tx2"/>
          </a:solidFill>
          <a:latin typeface="+mn-lt"/>
        </a:defRPr>
      </a:lvl2pPr>
      <a:lvl3pPr marL="1257300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Arial" charset="0"/>
        <a:buChar char="•"/>
        <a:defRPr sz="1600">
          <a:solidFill>
            <a:schemeClr val="tx2"/>
          </a:solidFill>
          <a:latin typeface="+mn-lt"/>
        </a:defRPr>
      </a:lvl3pPr>
      <a:lvl4pPr marL="1790700" indent="-1762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Arial" charset="0"/>
        <a:buChar char="–"/>
        <a:defRPr sz="1600">
          <a:solidFill>
            <a:schemeClr val="tx2"/>
          </a:solidFill>
          <a:latin typeface="+mn-lt"/>
        </a:defRPr>
      </a:lvl4pPr>
      <a:lvl5pPr marL="2154238" indent="-87313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Arial" charset="0"/>
        <a:buChar char="•"/>
        <a:defRPr sz="1600">
          <a:solidFill>
            <a:schemeClr val="tx2"/>
          </a:solidFill>
          <a:latin typeface="+mn-lt"/>
        </a:defRPr>
      </a:lvl5pPr>
      <a:lvl6pPr marL="24384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6pPr>
      <a:lvl7pPr marL="28956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7pPr>
      <a:lvl8pPr marL="33528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8pPr>
      <a:lvl9pPr marL="3810000" indent="-228600" algn="l" defTabSz="762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1600">
          <a:solidFill>
            <a:schemeClr val="tx2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rrbotten.se/sv/Kultur/Konst--och-kulturverksamhet/Bibliotek-i-Norrbotten/Regionbibliotek-Norrbotten/Projekt/Pagaende-projekt/Polarbibblo-centrum-for-barns-berattelser-och-skapande-pa-meankieli-samiska-sprak-och-svenska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Statusrapport 2 juni 2020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946" y="1792942"/>
            <a:ext cx="4661646" cy="2097741"/>
          </a:xfrm>
        </p:spPr>
      </p:pic>
    </p:spTree>
    <p:extLst>
      <p:ext uri="{BB962C8B-B14F-4D97-AF65-F5344CB8AC3E}">
        <p14:creationId xmlns:p14="http://schemas.microsoft.com/office/powerpoint/2010/main" val="365304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Film - Det bästa med Polarbibblo.se </a:t>
            </a:r>
            <a:endParaRPr lang="sv-SE" dirty="0"/>
          </a:p>
        </p:txBody>
      </p:sp>
      <p:pic>
        <p:nvPicPr>
          <p:cNvPr id="3" name="Platshållare för innehåll 2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38" y="439043"/>
            <a:ext cx="4879975" cy="2692400"/>
          </a:xfrm>
        </p:spPr>
      </p:pic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sv-SE" dirty="0" smtClean="0"/>
              <a:t>Användas för kommunikation</a:t>
            </a:r>
          </a:p>
          <a:p>
            <a:r>
              <a:rPr lang="sv-SE" dirty="0" smtClean="0"/>
              <a:t>Finns på </a:t>
            </a:r>
            <a:r>
              <a:rPr lang="sv-SE" dirty="0" err="1" smtClean="0"/>
              <a:t>Regionbibliotekets</a:t>
            </a:r>
            <a:r>
              <a:rPr lang="sv-SE" dirty="0" smtClean="0"/>
              <a:t> webbplats </a:t>
            </a:r>
          </a:p>
          <a:p>
            <a:r>
              <a:rPr lang="sv-SE" dirty="0" smtClean="0"/>
              <a:t>Projektsidan</a:t>
            </a:r>
          </a:p>
          <a:p>
            <a:r>
              <a:rPr lang="sv-SE" dirty="0" smtClean="0"/>
              <a:t>I våra Powerpointpresentationer</a:t>
            </a:r>
          </a:p>
          <a:p>
            <a:r>
              <a:rPr lang="sv-SE" dirty="0" smtClean="0"/>
              <a:t>Ska kompletteras med meänkieli och samiska språk</a:t>
            </a:r>
            <a:endParaRPr lang="sv-SE" dirty="0"/>
          </a:p>
          <a:p>
            <a:r>
              <a:rPr lang="sv-SE" dirty="0"/>
              <a:t>https://vimeo.com/417270844</a:t>
            </a:r>
          </a:p>
        </p:txBody>
      </p:sp>
      <p:sp>
        <p:nvSpPr>
          <p:cNvPr id="2" name="Rektangel 1"/>
          <p:cNvSpPr/>
          <p:nvPr/>
        </p:nvSpPr>
        <p:spPr>
          <a:xfrm>
            <a:off x="1121580" y="3513240"/>
            <a:ext cx="3185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sv-SE" dirty="0" smtClean="0"/>
          </a:p>
          <a:p>
            <a:r>
              <a:rPr lang="sv-SE" dirty="0" smtClean="0"/>
              <a:t>https</a:t>
            </a:r>
            <a:r>
              <a:rPr lang="sv-SE" dirty="0"/>
              <a:t>://vimeo.com/polarbibblo</a:t>
            </a:r>
          </a:p>
        </p:txBody>
      </p:sp>
    </p:spTree>
    <p:extLst>
      <p:ext uri="{BB962C8B-B14F-4D97-AF65-F5344CB8AC3E}">
        <p14:creationId xmlns:p14="http://schemas.microsoft.com/office/powerpoint/2010/main" val="138346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Kommunikationsplan</a:t>
            </a:r>
            <a:endParaRPr lang="sv-SE" dirty="0"/>
          </a:p>
        </p:txBody>
      </p:sp>
      <p:sp>
        <p:nvSpPr>
          <p:cNvPr id="2" name="Platshållare för innehåll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b="1" dirty="0" smtClean="0"/>
              <a:t>Bakgrund och syfte</a:t>
            </a:r>
          </a:p>
          <a:p>
            <a:r>
              <a:rPr lang="sv-SE" b="1" dirty="0"/>
              <a:t>Lagrum och styrande förutsättningar</a:t>
            </a:r>
          </a:p>
          <a:p>
            <a:r>
              <a:rPr lang="sv-SE" b="1" dirty="0" smtClean="0"/>
              <a:t>Ansvarsfördelning</a:t>
            </a:r>
            <a:endParaRPr lang="sv-SE" b="1" dirty="0"/>
          </a:p>
          <a:p>
            <a:r>
              <a:rPr lang="sv-SE" b="1" dirty="0"/>
              <a:t>Framgångsfaktorer</a:t>
            </a:r>
          </a:p>
          <a:p>
            <a:r>
              <a:rPr lang="sv-SE" b="1" dirty="0" smtClean="0"/>
              <a:t>Avgränsningar</a:t>
            </a:r>
            <a:r>
              <a:rPr lang="sv-SE" dirty="0"/>
              <a:t> </a:t>
            </a:r>
          </a:p>
          <a:p>
            <a:r>
              <a:rPr lang="sv-SE" b="1" dirty="0" smtClean="0"/>
              <a:t>Budget</a:t>
            </a:r>
            <a:endParaRPr lang="sv-SE" b="1" dirty="0"/>
          </a:p>
          <a:p>
            <a:pPr marL="0" indent="0">
              <a:buNone/>
            </a:pPr>
            <a:endParaRPr lang="sv-SE" sz="1200" b="1" dirty="0" smtClean="0"/>
          </a:p>
          <a:p>
            <a:endParaRPr lang="sv-SE" sz="1200" b="1" dirty="0"/>
          </a:p>
          <a:p>
            <a:endParaRPr lang="sv-SE" b="1" dirty="0"/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sv-SE" b="1" dirty="0"/>
              <a:t>Målgrupper</a:t>
            </a:r>
          </a:p>
          <a:p>
            <a:r>
              <a:rPr lang="sv-SE" b="1" dirty="0" smtClean="0"/>
              <a:t>Kommunikationsmål</a:t>
            </a:r>
            <a:endParaRPr lang="sv-SE" b="1" dirty="0"/>
          </a:p>
          <a:p>
            <a:r>
              <a:rPr lang="sv-SE" b="1" dirty="0"/>
              <a:t>Budskap</a:t>
            </a:r>
          </a:p>
          <a:p>
            <a:r>
              <a:rPr lang="sv-SE" b="1" dirty="0"/>
              <a:t>Kanalval</a:t>
            </a:r>
          </a:p>
          <a:p>
            <a:r>
              <a:rPr lang="sv-SE" b="1" dirty="0" smtClean="0"/>
              <a:t>Budget</a:t>
            </a:r>
            <a:endParaRPr lang="sv-SE" b="1" dirty="0"/>
          </a:p>
          <a:p>
            <a:r>
              <a:rPr lang="sv-SE" b="1" dirty="0"/>
              <a:t>Aktiviteter</a:t>
            </a:r>
          </a:p>
          <a:p>
            <a:r>
              <a:rPr lang="sv-SE" b="1" dirty="0"/>
              <a:t>Uppföljning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8147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Kommunikationsplan - frågor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b="1" dirty="0"/>
              <a:t>Lagrum och styrande </a:t>
            </a:r>
            <a:r>
              <a:rPr lang="sv-SE" b="1" dirty="0" smtClean="0"/>
              <a:t>förutsättningar</a:t>
            </a:r>
            <a:endParaRPr lang="sv-SE" dirty="0" smtClean="0"/>
          </a:p>
          <a:p>
            <a:pPr lvl="0"/>
            <a:r>
              <a:rPr lang="sv-SE" dirty="0" smtClean="0"/>
              <a:t>Strategi för kommunikation hos Sametinget?</a:t>
            </a:r>
            <a:endParaRPr lang="sv-SE" dirty="0"/>
          </a:p>
          <a:p>
            <a:pPr lvl="0"/>
            <a:r>
              <a:rPr lang="sv-SE" dirty="0" smtClean="0"/>
              <a:t>Strategi för kommunikation hos STR-T?</a:t>
            </a:r>
          </a:p>
          <a:p>
            <a:pPr marL="0" lv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0754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 </a:t>
            </a:r>
            <a:r>
              <a:rPr lang="sv-SE" dirty="0"/>
              <a:t>Framgångsfaktorer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sv-SE" b="1" dirty="0" smtClean="0">
                <a:solidFill>
                  <a:schemeClr val="tx1"/>
                </a:solidFill>
              </a:rPr>
              <a:t>Intressant </a:t>
            </a:r>
            <a:r>
              <a:rPr lang="sv-SE" b="1" dirty="0">
                <a:solidFill>
                  <a:schemeClr val="tx1"/>
                </a:solidFill>
              </a:rPr>
              <a:t>innehåll</a:t>
            </a:r>
            <a:r>
              <a:rPr lang="sv-SE" b="1" dirty="0"/>
              <a:t>. </a:t>
            </a:r>
            <a:r>
              <a:rPr lang="sv-SE" dirty="0"/>
              <a:t>Det vill säga att berättelsen om </a:t>
            </a:r>
            <a:r>
              <a:rPr lang="sv-SE" i="1" dirty="0"/>
              <a:t>Polarbibblo, centrum för barns berättelser och eget skapande på meänkieli, samiska språk och svenska </a:t>
            </a:r>
            <a:r>
              <a:rPr lang="sv-SE" dirty="0"/>
              <a:t>är relevant, sann och att webbplatsen sen </a:t>
            </a:r>
            <a:r>
              <a:rPr lang="sv-SE" u="sng" dirty="0"/>
              <a:t>kan leva upp</a:t>
            </a:r>
            <a:r>
              <a:rPr lang="sv-SE" dirty="0"/>
              <a:t> till de förväntningar som kommunikationen skapar</a:t>
            </a:r>
            <a:r>
              <a:rPr lang="sv-SE" dirty="0" smtClean="0"/>
              <a:t>.</a:t>
            </a:r>
            <a:endParaRPr lang="sv-SE" b="1" dirty="0" smtClean="0"/>
          </a:p>
          <a:p>
            <a:r>
              <a:rPr lang="sv-SE" b="1" dirty="0" smtClean="0"/>
              <a:t>Ansvarsfördelning</a:t>
            </a:r>
          </a:p>
          <a:p>
            <a:r>
              <a:rPr lang="sv-SE" dirty="0"/>
              <a:t>”Realisering av nyttor kräver att man parallellt arbetar aktivt med förändringsledning, det vill säga skapar engagemang och bestående förändring hos både medarbetare och de som nyttjar tjänsterna.” </a:t>
            </a:r>
          </a:p>
        </p:txBody>
      </p:sp>
    </p:spTree>
    <p:extLst>
      <p:ext uri="{BB962C8B-B14F-4D97-AF65-F5344CB8AC3E}">
        <p14:creationId xmlns:p14="http://schemas.microsoft.com/office/powerpoint/2010/main" val="4071320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Kommunikationsmål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sv-SE" b="1" dirty="0"/>
              <a:t>Det övergripande målet</a:t>
            </a:r>
            <a:r>
              <a:rPr lang="sv-SE" dirty="0"/>
              <a:t> med kommunikationen av projektet är att de definierade intressenterna ska känna till och vilja använda webbplatsen </a:t>
            </a:r>
            <a:r>
              <a:rPr lang="sv-SE" dirty="0" smtClean="0"/>
              <a:t>Polarbibblo.se. De ska även </a:t>
            </a:r>
            <a:r>
              <a:rPr lang="sv-SE" dirty="0"/>
              <a:t>på olika sätt sprida information och stötta utvecklingen av ett centrum för barns berättelser och skapande på meänkieli, samiska språk och svenska. Centrumet ska nå barn i hela landet och får i uppdrag att utveckla tjänster på fler nationella minoritetsspråk med finska som första prioritet.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5726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Strategier och planer – Polarbibblo.se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K</a:t>
            </a:r>
            <a:r>
              <a:rPr lang="sv-SE" dirty="0" smtClean="0"/>
              <a:t>ommunikationsstrategi </a:t>
            </a:r>
            <a:r>
              <a:rPr lang="sv-SE" dirty="0"/>
              <a:t>för Polarbibblo.se från </a:t>
            </a:r>
            <a:r>
              <a:rPr lang="sv-SE" dirty="0" smtClean="0"/>
              <a:t>2012</a:t>
            </a:r>
            <a:endParaRPr lang="sv-SE" dirty="0"/>
          </a:p>
          <a:p>
            <a:r>
              <a:rPr lang="sv-SE" dirty="0"/>
              <a:t>S</a:t>
            </a:r>
            <a:r>
              <a:rPr lang="sv-SE" dirty="0" smtClean="0"/>
              <a:t>pecifik </a:t>
            </a:r>
            <a:r>
              <a:rPr lang="sv-SE" dirty="0"/>
              <a:t>kommunikationsstrategi för projektet och </a:t>
            </a:r>
            <a:r>
              <a:rPr lang="sv-SE"/>
              <a:t>målgruppen </a:t>
            </a:r>
            <a:r>
              <a:rPr lang="sv-SE" smtClean="0"/>
              <a:t>finansiärer framtagen </a:t>
            </a:r>
            <a:r>
              <a:rPr lang="sv-SE" dirty="0"/>
              <a:t>tillsammans med Vinter. 2020</a:t>
            </a:r>
          </a:p>
        </p:txBody>
      </p:sp>
    </p:spTree>
    <p:extLst>
      <p:ext uri="{BB962C8B-B14F-4D97-AF65-F5344CB8AC3E}">
        <p14:creationId xmlns:p14="http://schemas.microsoft.com/office/powerpoint/2010/main" val="3631169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Tidplan år 2, aktiviteter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half" idx="1"/>
          </p:nvPr>
        </p:nvGraphicFramePr>
        <p:xfrm>
          <a:off x="1592263" y="1314450"/>
          <a:ext cx="5978525" cy="304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887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Tidplan år 2, aktiviteter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08276178"/>
              </p:ext>
            </p:extLst>
          </p:nvPr>
        </p:nvGraphicFramePr>
        <p:xfrm>
          <a:off x="1592263" y="1314450"/>
          <a:ext cx="5978525" cy="304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9371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51966"/>
          </a:xfrm>
        </p:spPr>
      </p:sp>
      <p:sp>
        <p:nvSpPr>
          <p:cNvPr id="5" name="Ellips 11"/>
          <p:cNvSpPr>
            <a:spLocks noChangeArrowheads="1"/>
          </p:cNvSpPr>
          <p:nvPr/>
        </p:nvSpPr>
        <p:spPr bwMode="auto">
          <a:xfrm>
            <a:off x="3035613" y="293570"/>
            <a:ext cx="3019425" cy="2530475"/>
          </a:xfrm>
          <a:prstGeom prst="ellipse">
            <a:avLst/>
          </a:prstGeom>
          <a:solidFill>
            <a:srgbClr val="C6D9F1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Organisation för centrumet</a:t>
            </a:r>
            <a:endParaRPr kumimoji="0" lang="sv-SE" altLang="sv-S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Nätverkande</a:t>
            </a:r>
            <a:endParaRPr kumimoji="0" lang="sv-SE" altLang="sv-S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Prioriteringar och omprioriteringar</a:t>
            </a:r>
            <a:endParaRPr kumimoji="0" lang="sv-SE" alt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Ellips 14"/>
          <p:cNvSpPr>
            <a:spLocks noChangeArrowheads="1"/>
          </p:cNvSpPr>
          <p:nvPr/>
        </p:nvSpPr>
        <p:spPr bwMode="auto">
          <a:xfrm>
            <a:off x="1321112" y="2520665"/>
            <a:ext cx="1714501" cy="1644650"/>
          </a:xfrm>
          <a:prstGeom prst="ellipse">
            <a:avLst/>
          </a:prstGeom>
          <a:solidFill>
            <a:srgbClr val="A2E830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DPORG</a:t>
            </a:r>
            <a:endParaRPr kumimoji="0" lang="sv-SE" altLang="sv-S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Organisation för centrumet</a:t>
            </a:r>
            <a:endParaRPr kumimoji="0" lang="sv-SE" altLang="sv-S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Finansieringsplan</a:t>
            </a:r>
            <a:endParaRPr kumimoji="0" lang="sv-SE" altLang="sv-S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Kommunikation</a:t>
            </a:r>
            <a:endParaRPr kumimoji="0" lang="sv-SE" alt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Ellips 20"/>
          <p:cNvSpPr>
            <a:spLocks noChangeArrowheads="1"/>
          </p:cNvSpPr>
          <p:nvPr/>
        </p:nvSpPr>
        <p:spPr bwMode="auto">
          <a:xfrm>
            <a:off x="3771759" y="3342990"/>
            <a:ext cx="1714500" cy="1622425"/>
          </a:xfrm>
          <a:prstGeom prst="ellipse">
            <a:avLst/>
          </a:prstGeom>
          <a:solidFill>
            <a:srgbClr val="14EDF8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DPI</a:t>
            </a:r>
            <a:endParaRPr kumimoji="0" lang="sv-SE" altLang="sv-S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Användartester</a:t>
            </a:r>
            <a:endParaRPr kumimoji="0" lang="sv-SE" altLang="sv-S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Kommunikation</a:t>
            </a:r>
            <a:endParaRPr kumimoji="0" lang="sv-SE" altLang="sv-SE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Nätverkande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Ellips 21"/>
          <p:cNvSpPr>
            <a:spLocks noChangeArrowheads="1"/>
          </p:cNvSpPr>
          <p:nvPr/>
        </p:nvSpPr>
        <p:spPr bwMode="auto">
          <a:xfrm>
            <a:off x="6090380" y="2583021"/>
            <a:ext cx="1714500" cy="1687513"/>
          </a:xfrm>
          <a:prstGeom prst="ellipse">
            <a:avLst/>
          </a:prstGeom>
          <a:solidFill>
            <a:srgbClr val="FE8AE5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DPIT</a:t>
            </a:r>
            <a:endParaRPr kumimoji="0" lang="sv-SE" altLang="sv-S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Delprojektledare saknas</a:t>
            </a:r>
            <a:endParaRPr kumimoji="0" lang="sv-SE" altLang="sv-S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Prioritering och omprioritering</a:t>
            </a:r>
            <a:endParaRPr kumimoji="0" lang="sv-SE" altLang="sv-S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Planering för år 3</a:t>
            </a:r>
            <a:endParaRPr kumimoji="0" lang="sv-SE" alt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9" name="Rak pil 8"/>
          <p:cNvCxnSpPr/>
          <p:nvPr/>
        </p:nvCxnSpPr>
        <p:spPr>
          <a:xfrm flipV="1">
            <a:off x="2816754" y="2342560"/>
            <a:ext cx="381930" cy="3177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k pil 9"/>
          <p:cNvCxnSpPr/>
          <p:nvPr/>
        </p:nvCxnSpPr>
        <p:spPr>
          <a:xfrm flipH="1" flipV="1">
            <a:off x="5836053" y="2466462"/>
            <a:ext cx="398244" cy="32811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Vinklad  10"/>
          <p:cNvCxnSpPr/>
          <p:nvPr/>
        </p:nvCxnSpPr>
        <p:spPr>
          <a:xfrm>
            <a:off x="5637448" y="5287148"/>
            <a:ext cx="6985" cy="723265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689653" y="-14908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1689653" y="3081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cxnSp>
        <p:nvCxnSpPr>
          <p:cNvPr id="25" name="Rak pil 24"/>
          <p:cNvCxnSpPr/>
          <p:nvPr/>
        </p:nvCxnSpPr>
        <p:spPr>
          <a:xfrm flipH="1" flipV="1">
            <a:off x="4619069" y="2851869"/>
            <a:ext cx="19879" cy="42409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ktangel 31"/>
          <p:cNvSpPr/>
          <p:nvPr/>
        </p:nvSpPr>
        <p:spPr>
          <a:xfrm>
            <a:off x="0" y="-223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ts val="1500"/>
              </a:spcBef>
              <a:spcAft>
                <a:spcPts val="0"/>
              </a:spcAft>
              <a:buSzPts val="1800"/>
            </a:pPr>
            <a:r>
              <a:rPr lang="sv-SE" b="1" kern="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Grundläggande information hela projektet </a:t>
            </a:r>
            <a:r>
              <a:rPr lang="sv-SE" b="1" kern="0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till 15 maj 2020</a:t>
            </a:r>
            <a:endParaRPr lang="sv-SE" b="1" kern="0" dirty="0"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09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Nyhet!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Beviljat regionalt utvecklingsbidrag från Statens kulturråd för projektets år 2.</a:t>
            </a:r>
          </a:p>
          <a:p>
            <a:r>
              <a:rPr lang="sv-SE" dirty="0" smtClean="0"/>
              <a:t>Belopp 800 000 kronor för 2020.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9331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Delprojekt Innehåll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 smtClean="0"/>
              <a:t>Miliana Baer börjat 11 maj. Träffar med projektorganisationen.</a:t>
            </a:r>
          </a:p>
          <a:p>
            <a:r>
              <a:rPr lang="sv-SE" dirty="0" smtClean="0"/>
              <a:t>Arbete </a:t>
            </a:r>
            <a:r>
              <a:rPr lang="sv-SE" dirty="0"/>
              <a:t>med </a:t>
            </a:r>
            <a:r>
              <a:rPr lang="sv-SE" dirty="0" err="1"/>
              <a:t>protopersonas</a:t>
            </a:r>
            <a:r>
              <a:rPr lang="sv-SE" dirty="0"/>
              <a:t> och </a:t>
            </a:r>
            <a:r>
              <a:rPr lang="sv-SE" dirty="0" err="1" smtClean="0"/>
              <a:t>personas</a:t>
            </a:r>
            <a:r>
              <a:rPr lang="sv-SE" dirty="0" smtClean="0"/>
              <a:t>. Workshop med Vinter.se</a:t>
            </a:r>
            <a:endParaRPr lang="sv-SE" dirty="0" smtClean="0"/>
          </a:p>
          <a:p>
            <a:r>
              <a:rPr lang="sv-SE" dirty="0" smtClean="0">
                <a:solidFill>
                  <a:schemeClr val="tx1"/>
                </a:solidFill>
              </a:rPr>
              <a:t>Provöversättning</a:t>
            </a:r>
            <a:r>
              <a:rPr lang="sv-SE" dirty="0" smtClean="0">
                <a:solidFill>
                  <a:schemeClr val="tx1"/>
                </a:solidFill>
              </a:rPr>
              <a:t>ar</a:t>
            </a:r>
            <a:endParaRPr lang="sv-SE" dirty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Intervjuer </a:t>
            </a:r>
            <a:r>
              <a:rPr lang="sv-SE" dirty="0">
                <a:solidFill>
                  <a:schemeClr val="tx1"/>
                </a:solidFill>
              </a:rPr>
              <a:t>med </a:t>
            </a:r>
            <a:r>
              <a:rPr lang="sv-SE" dirty="0" smtClean="0">
                <a:solidFill>
                  <a:schemeClr val="tx1"/>
                </a:solidFill>
              </a:rPr>
              <a:t>modersmålslärare. MB intervjua fjärrundervisare.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Utredning skola pågår. Börja formulera avtal för diskussion med skolor.</a:t>
            </a:r>
          </a:p>
          <a:p>
            <a:r>
              <a:rPr lang="sv-SE" dirty="0">
                <a:solidFill>
                  <a:srgbClr val="FF0000"/>
                </a:solidFill>
              </a:rPr>
              <a:t>Intervju med minoritet.se vid midsommar</a:t>
            </a:r>
          </a:p>
          <a:p>
            <a:endParaRPr lang="sv-SE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10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Delprojekt IT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Tidplanen för releasen 23/9 2020 verkar ännu så länge hålla – men vi måste vara beredda på att tidplanen kan </a:t>
            </a:r>
            <a:r>
              <a:rPr lang="sv-SE" dirty="0" smtClean="0"/>
              <a:t>förskjutas, och att vi inte når det innehåll vi </a:t>
            </a:r>
            <a:r>
              <a:rPr lang="sv-SE" dirty="0" smtClean="0"/>
              <a:t>eftersträvade, eller får skjuta på viss funktionalitet</a:t>
            </a:r>
          </a:p>
          <a:p>
            <a:r>
              <a:rPr lang="sv-SE" dirty="0"/>
              <a:t>Ny utvecklare: Robin </a:t>
            </a:r>
            <a:r>
              <a:rPr lang="sv-SE" dirty="0" err="1"/>
              <a:t>Sundemo</a:t>
            </a:r>
            <a:r>
              <a:rPr lang="sv-SE" dirty="0"/>
              <a:t>. </a:t>
            </a:r>
            <a:r>
              <a:rPr lang="sv-SE" dirty="0" smtClean="0"/>
              <a:t>Precis fått en genomgång över vad som behöver göras utifrån våra prioriteringar. </a:t>
            </a:r>
          </a:p>
          <a:p>
            <a:r>
              <a:rPr lang="sv-SE" dirty="0" smtClean="0"/>
              <a:t>Drar över budget. Dyrare än tidigare uppskattning.</a:t>
            </a:r>
          </a:p>
          <a:p>
            <a:r>
              <a:rPr lang="sv-SE" dirty="0" err="1" smtClean="0"/>
              <a:t>Meramedia</a:t>
            </a:r>
            <a:r>
              <a:rPr lang="sv-SE" dirty="0" smtClean="0"/>
              <a:t> bytt namn till </a:t>
            </a:r>
            <a:r>
              <a:rPr lang="sv-SE" dirty="0" err="1" smtClean="0"/>
              <a:t>Brightnest</a:t>
            </a:r>
            <a:r>
              <a:rPr lang="sv-SE" dirty="0" smtClean="0"/>
              <a:t>.</a:t>
            </a:r>
          </a:p>
          <a:p>
            <a:r>
              <a:rPr lang="sv-SE" dirty="0" smtClean="0"/>
              <a:t>Förskjutningen kommer troligen främst att bero på att hinna säkra tillgängligheten och skriva </a:t>
            </a:r>
            <a:r>
              <a:rPr lang="sv-SE" dirty="0" err="1" smtClean="0"/>
              <a:t>tillgänglighetsredgörelse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3063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Delprojekt organisation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 </a:t>
            </a:r>
            <a:endParaRPr lang="sv-SE" dirty="0" smtClean="0"/>
          </a:p>
          <a:p>
            <a:r>
              <a:rPr lang="sv-SE" dirty="0" smtClean="0"/>
              <a:t>Kommunikationsarbete</a:t>
            </a:r>
          </a:p>
          <a:p>
            <a:r>
              <a:rPr lang="sv-SE" dirty="0" smtClean="0"/>
              <a:t>Finns nu en projektsida på </a:t>
            </a:r>
            <a:r>
              <a:rPr lang="sv-SE" dirty="0" smtClean="0">
                <a:hlinkClick r:id="rId3"/>
              </a:rPr>
              <a:t>Regionbibliotek Norrbotten</a:t>
            </a:r>
            <a:endParaRPr lang="sv-SE" dirty="0"/>
          </a:p>
          <a:p>
            <a:r>
              <a:rPr lang="sv-SE" dirty="0" smtClean="0"/>
              <a:t>Kortversion av projektplanen ska tas fram och läggas på projektsidan</a:t>
            </a:r>
          </a:p>
          <a:p>
            <a:r>
              <a:rPr lang="sv-SE" dirty="0" smtClean="0"/>
              <a:t>Översätta webbtexten – provöversättningar DPI</a:t>
            </a:r>
          </a:p>
          <a:p>
            <a:r>
              <a:rPr lang="sv-SE" dirty="0" smtClean="0"/>
              <a:t>Träff med KUR</a:t>
            </a:r>
            <a:r>
              <a:rPr lang="sv-SE" dirty="0"/>
              <a:t> </a:t>
            </a:r>
            <a:r>
              <a:rPr lang="sv-SE" dirty="0" smtClean="0"/>
              <a:t>om utökad ram.</a:t>
            </a:r>
          </a:p>
          <a:p>
            <a:r>
              <a:rPr lang="sv-SE" dirty="0" smtClean="0"/>
              <a:t>Inom Region Norrbotten. Ny förvaltningsplan, byter till FO Webb där Region har sina webbplatser.</a:t>
            </a:r>
          </a:p>
        </p:txBody>
      </p:sp>
    </p:spTree>
    <p:extLst>
      <p:ext uri="{BB962C8B-B14F-4D97-AF65-F5344CB8AC3E}">
        <p14:creationId xmlns:p14="http://schemas.microsoft.com/office/powerpoint/2010/main" val="50767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Avstämningsrapporter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Skriftliga avstämningsrapporter från de olika delprojektet, 2 ggr/år.</a:t>
            </a:r>
          </a:p>
          <a:p>
            <a:pPr marL="0" indent="0">
              <a:buNone/>
            </a:pPr>
            <a:r>
              <a:rPr lang="sv-SE" dirty="0" smtClean="0"/>
              <a:t>Fokus på aktiviteter i projektet.</a:t>
            </a:r>
          </a:p>
          <a:p>
            <a:pPr marL="0" indent="0">
              <a:buNone/>
            </a:pPr>
            <a:r>
              <a:rPr lang="sv-SE" dirty="0" smtClean="0"/>
              <a:t>Muntlig </a:t>
            </a:r>
            <a:r>
              <a:rPr lang="sv-SE" dirty="0" smtClean="0"/>
              <a:t>statusrapportering på styrgruppsmötena.</a:t>
            </a:r>
          </a:p>
          <a:p>
            <a:pPr marL="0" indent="0">
              <a:buNone/>
            </a:pPr>
            <a:r>
              <a:rPr lang="sv-SE" dirty="0" smtClean="0"/>
              <a:t>Nästa rapport kommer till mötet 8 december.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37649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Norrbotten_vit">
  <a:themeElements>
    <a:clrScheme name="Region Norrbotten blandad">
      <a:dk1>
        <a:srgbClr val="000000"/>
      </a:dk1>
      <a:lt1>
        <a:srgbClr val="FFFFFF"/>
      </a:lt1>
      <a:dk2>
        <a:srgbClr val="403D45"/>
      </a:dk2>
      <a:lt2>
        <a:srgbClr val="D0D1CD"/>
      </a:lt2>
      <a:accent1>
        <a:srgbClr val="0070C0"/>
      </a:accent1>
      <a:accent2>
        <a:srgbClr val="F8951F"/>
      </a:accent2>
      <a:accent3>
        <a:srgbClr val="83C55B"/>
      </a:accent3>
      <a:accent4>
        <a:srgbClr val="7F7F7F"/>
      </a:accent4>
      <a:accent5>
        <a:srgbClr val="403D45"/>
      </a:accent5>
      <a:accent6>
        <a:srgbClr val="C0C0BD"/>
      </a:accent6>
      <a:hlink>
        <a:srgbClr val="0070C0"/>
      </a:hlink>
      <a:folHlink>
        <a:srgbClr val="7F7F7F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vit med jpglogga 180_ny 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t med jpglogga 180_ny 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t med jpglogga 180_ny 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8">
        <a:dk1>
          <a:srgbClr val="003399"/>
        </a:dk1>
        <a:lt1>
          <a:srgbClr val="0D68B0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002A82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9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FFFF99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E7E78A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0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pia av 1Kopia av MALL_VIT 11">
        <a:dk1>
          <a:srgbClr val="FFFFFF"/>
        </a:dk1>
        <a:lt1>
          <a:srgbClr val="FFFFFF"/>
        </a:lt1>
        <a:dk2>
          <a:srgbClr val="FFFFFF"/>
        </a:dk2>
        <a:lt2>
          <a:srgbClr val="969696"/>
        </a:lt2>
        <a:accent1>
          <a:srgbClr val="969696"/>
        </a:accent1>
        <a:accent2>
          <a:srgbClr val="0D68B0"/>
        </a:accent2>
        <a:accent3>
          <a:srgbClr val="FFFFFF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99FF99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pia av 1Kopia av MALL_VIT 12">
        <a:dk1>
          <a:srgbClr val="969696"/>
        </a:dk1>
        <a:lt1>
          <a:srgbClr val="FFFFFF"/>
        </a:lt1>
        <a:dk2>
          <a:srgbClr val="0D68B0"/>
        </a:dk2>
        <a:lt2>
          <a:srgbClr val="FFFFFF"/>
        </a:lt2>
        <a:accent1>
          <a:srgbClr val="969696"/>
        </a:accent1>
        <a:accent2>
          <a:srgbClr val="0D68B0"/>
        </a:accent2>
        <a:accent3>
          <a:srgbClr val="AAB9D4"/>
        </a:accent3>
        <a:accent4>
          <a:srgbClr val="DADADA"/>
        </a:accent4>
        <a:accent5>
          <a:srgbClr val="C9C9C9"/>
        </a:accent5>
        <a:accent6>
          <a:srgbClr val="0B5E9F"/>
        </a:accent6>
        <a:hlink>
          <a:srgbClr val="FF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Assembly>Microsoft.Office.Policy, Version=14.0.0.0, Culture=neutral, PublicKeyToken=71e9bce111e9429c</Assembly>
    <Class>Microsoft.Office.RecordsManagement.Internal.UpdateExpireDate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 xsi:nil="true"/>
    <NLLModifiedBy xmlns="http://schemas.microsoft.com/sharepoint/v3">Regine Nordström</NLLModifiedBy>
    <NLLDocumentIDValue xmlns="http://schemas.microsoft.com/sharepoint/v3">PITMT205-1424847462-385</NLLDocumentIDValue>
    <NLLInformationclass xmlns="http://schemas.microsoft.com/sharepoint/v3">Publik</NLLInformationclass>
    <AnsvarigQuickpart xmlns="http://schemas.microsoft.com/sharepoint/v3">Regine Nordström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Regionbibliotek Norrbotten</TermName>
          <TermId xmlns="http://schemas.microsoft.com/office/infopath/2007/PartnerControls">24073eab-1140-485e-aa7b-ac33233302dd</TermId>
        </TermInfo>
      </Terms>
    </NLLStakeholderTaxHTField0>
    <NLLInformationCollectionTaxHTField0 xmlns="http://schemas.microsoft.com/sharepoint/v3">
      <Terms xmlns="http://schemas.microsoft.com/office/infopath/2007/PartnerControls"/>
    </NLLInformationCollectionTaxHTField0>
    <NLLThinningTime xmlns="http://schemas.microsoft.com/sharepoint/v3" xsi:nil="true"/>
    <NLLPublishDateQuickpart xmlns="http://schemas.microsoft.com/sharepoint/v3">2020-08-18</NLLPublishDateQuickpart>
    <NLLPublishingstatus xmlns="http://schemas.microsoft.com/sharepoint/v3">Publicerad</NLLPublishingstatus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Utredning av Polarbibblo.se</TermName>
          <TermId xmlns="http://schemas.microsoft.com/office/infopath/2007/PartnerControls">87c608d5-dc3c-4ad2-bfb2-86f59404d2ff</TermId>
        </TermInfo>
      </Terms>
    </NLLProducerPlaceTaxHTField0>
    <NLLEstablishedByQuickpart xmlns="http://schemas.microsoft.com/sharepoint/v3">Regine Nordström</NLLEstablishedByQuickpart>
    <NLLPublishDate xmlns="http://schemas.microsoft.com/sharepoint/v3">2020-08-17T22:00:00+00:00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Minnesanteckning</TermName>
          <TermId xmlns="http://schemas.microsoft.com/office/infopath/2007/PartnerControls">408eba2e-2b23-41c8-a11d-87d10e7616d4</TermId>
        </TermInfo>
      </Terms>
    </NLLDocumentTypeTaxHTField0>
    <prdProcessTaxHTField0 xmlns="http://schemas.microsoft.com/sharepoint/v3">
      <Terms xmlns="http://schemas.microsoft.com/office/infopath/2007/PartnerControls"/>
    </prdProcessTaxHTField0>
    <NLLVersion xmlns="http://schemas.microsoft.com/sharepoint/v3">1.0</NLLVersion>
    <NLLEstablishedBy xmlns="http://schemas.microsoft.com/sharepoint/v3">
      <UserInfo>
        <DisplayName>Regine Nordström</DisplayName>
        <AccountId>63</AccountId>
        <AccountType/>
      </UserInfo>
    </NLLEstablishedBy>
    <NLLLockWorkflows xmlns="http://schemas.microsoft.com/sharepoint/v3">false</NLLLockWorkflows>
    <NLLMeeting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Styrgruppsmöte</TermName>
          <TermId xmlns="http://schemas.microsoft.com/office/infopath/2007/PartnerControls">ce675efa-a5fa-4123-be9d-0038de05e12b</TermId>
        </TermInfo>
      </Terms>
    </NLLMeetingTypeTaxHTField0>
    <NLLMeetingDate xmlns="http://schemas.microsoft.com/sharepoint/v3">2020-06-01T22:00:00+00:00</NLLMeetingDate>
    <TaxKeywordTaxHTField xmlns="bfe5ee2f-6261-4ef7-9094-605fbf1c60c0">
      <Terms xmlns="http://schemas.microsoft.com/office/infopath/2007/PartnerControls">
        <TermInfo xmlns="http://schemas.microsoft.com/office/infopath/2007/PartnerControls">
          <TermName xmlns="http://schemas.microsoft.com/office/infopath/2007/PartnerControls">centrum</TermName>
          <TermId xmlns="http://schemas.microsoft.com/office/infopath/2007/PartnerControls">2e83b57f-e952-4b61-b726-9ebe42455d78</TermId>
        </TermInfo>
        <TermInfo xmlns="http://schemas.microsoft.com/office/infopath/2007/PartnerControls">
          <TermName xmlns="http://schemas.microsoft.com/office/infopath/2007/PartnerControls">projekt</TermName>
          <TermId xmlns="http://schemas.microsoft.com/office/infopath/2007/PartnerControls">690cd430-95b9-4a3c-bf0f-f4f3aa3c763a</TermId>
        </TermInfo>
        <TermInfo xmlns="http://schemas.microsoft.com/office/infopath/2007/PartnerControls">
          <TermName xmlns="http://schemas.microsoft.com/office/infopath/2007/PartnerControls">Styrgrupp</TermName>
          <TermId xmlns="http://schemas.microsoft.com/office/infopath/2007/PartnerControls">def03c7a-4fe7-4607-be6e-f6740664d295</TermId>
        </TermInfo>
        <TermInfo xmlns="http://schemas.microsoft.com/office/infopath/2007/PartnerControls">
          <TermName xmlns="http://schemas.microsoft.com/office/infopath/2007/PartnerControls">Polarbibblo</TermName>
          <TermId xmlns="http://schemas.microsoft.com/office/infopath/2007/PartnerControls">4fb02f2b-471b-4aec-ade9-075a5efdeb35</TermId>
        </TermInfo>
      </Terms>
    </TaxKeywordTaxHTField>
    <_dlc_DocId xmlns="bfe5ee2f-6261-4ef7-9094-605fbf1c60c0">PITMT205-1424847462-385</_dlc_DocId>
    <_dlc_DocIdUrl xmlns="bfe5ee2f-6261-4ef7-9094-605fbf1c60c0">
      <Url>http://spportal.extvis.local/process/projekt/_layouts/15/DocIdRedir.aspx?ID=PITMT205-1424847462-385</Url>
      <Description>PITMT205-1424847462-385</Description>
    </_dlc_DocIdUrl>
    <_dlc_DocIdPersistId xmlns="bfe5ee2f-6261-4ef7-9094-605fbf1c60c0">true</_dlc_DocIdPersistId>
    <_dlc_ExpireDateSaved xmlns="http://schemas.microsoft.com/sharepoint/v3" xsi:nil="true"/>
    <_dlc_ExpireDate xmlns="http://schemas.microsoft.com/sharepoint/v3" xsi:nil="true"/>
    <VISResponsible xmlns="af834ee9-b00b-4978-96cf-ee7e39717281">
      <UserInfo>
        <DisplayName>Regine Nordström</DisplayName>
        <AccountId>63</AccountId>
        <AccountType/>
      </UserInfo>
    </VISResponsible>
    <VIS_DocumentId xmlns="af834ee9-b00b-4978-96cf-ee7e39717281">
      <Url>https://samarbeta.nll.se/projekt/utredningavpolarbibblose/_layouts/15/DocIdRedir.aspx?ID=PITMT205-1424847462-385</Url>
      <Description>PITMT205-1424847462-385</Description>
    </VIS_DocumentId>
    <DocumentStatus xmlns="af834ee9-b00b-4978-96cf-ee7e39717281">
      <Url>https://samarbeta.nll.se/projekt/utredningavpolarbibblose/_layouts/15/wrkstat.aspx?List=73f53190-ed45-4948-a3ec-1e903501d1d9&amp;WorkflowInstanceName=c80f2375-fcf2-4b6f-8d40-6ce0db66596f</Url>
      <Description>Publicerad</Description>
    </DocumentStatus>
    <_dlc_Exempt xmlns="http://schemas.microsoft.com/sharepoint/v3">false</_dlc_Exempt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p:Policy xmlns:p="office.server.policy" id="" local="true">
  <p:Name>Redovisande</p:Name>
  <p:Description/>
  <p:Statement/>
  <p:PolicyItems>
    <p:PolicyItem featureId="Microsoft.Office.RecordsManagement.PolicyFeatures.Expiration" staticId="0x010100D7963E0E5B7A40E5AEA07389401D709F0045878216D3F54EE2826859E7F8F5B4BC|-297041635" UniqueId="d61c8da9-d9d0-489d-9f44-067897a14229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f1997167-f199-4753-9563-ba1b068f6462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Kallelse" ma:contentTypeID="0x010100D7963E0E5B7A40E5AEA07389401D709F0045878216D3F54EE2826859E7F8F5B4BC02020061EA676889B57C4FA57581F5FFCF0AFB" ma:contentTypeVersion="29" ma:contentTypeDescription="Kallelse" ma:contentTypeScope="" ma:versionID="090bbddce0ba489ef808a5b64b97f19a">
  <xsd:schema xmlns:xsd="http://www.w3.org/2001/XMLSchema" xmlns:xs="http://www.w3.org/2001/XMLSchema" xmlns:p="http://schemas.microsoft.com/office/2006/metadata/properties" xmlns:ns1="http://schemas.microsoft.com/sharepoint/v3" xmlns:ns2="bfe5ee2f-6261-4ef7-9094-605fbf1c60c0" xmlns:ns3="af834ee9-b00b-4978-96cf-ee7e39717281" targetNamespace="http://schemas.microsoft.com/office/2006/metadata/properties" ma:root="true" ma:fieldsID="5c2fb2f54c082d0b470ff8187cd19f72" ns1:_="" ns2:_="" ns3:_="">
    <xsd:import namespace="http://schemas.microsoft.com/sharepoint/v3"/>
    <xsd:import namespace="bfe5ee2f-6261-4ef7-9094-605fbf1c60c0"/>
    <xsd:import namespace="af834ee9-b00b-4978-96cf-ee7e397172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NLLMeetingTypeTaxHTField0" minOccurs="0"/>
                <xsd:element ref="ns1:NLLMeetingDate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MeetingTypeTaxHTField0" ma:index="25" nillable="true" ma:taxonomy="true" ma:internalName="NLLMeetingTypeTaxHTField0" ma:taxonomyFieldName="NLLMeetingType" ma:displayName="Mötestyp" ma:fieldId="{d1bc31a6-b655-4913-a964-4b566e6d575c}" ma:sspId="39d54842-4abd-4019-b0bf-19e71d696155" ma:termSetId="6393349d-d820-475e-8210-0aa68d88a29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MeetingDate" ma:index="26" nillable="true" ma:displayName="Mötesdatum" ma:format="DateOnly" ma:internalName="NLLMeetingDate">
      <xsd:simpleType>
        <xsd:restriction base="dms:DateTime"/>
      </xsd:simpleType>
    </xsd:element>
    <xsd:element name="_dlc_Exempt" ma:index="27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8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9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30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31" nillable="true" ma:displayName="Version" ma:internalName="NLLVersion" ma:readOnly="false">
      <xsd:simpleType>
        <xsd:restriction base="dms:Text"/>
      </xsd:simpleType>
    </xsd:element>
    <xsd:element name="NLLModifiedBy" ma:index="32" nillable="true" ma:displayName="Upprättad av" ma:hidden="true" ma:internalName="NLLModifiedBy">
      <xsd:simpleType>
        <xsd:restriction base="dms:Text"/>
      </xsd:simpleType>
    </xsd:element>
    <xsd:element name="NLLDocumentIDValue" ma:index="33" nillable="true" ma:displayName="Dokument-Id Värde" ma:hidden="true" ma:internalName="NLLDocumentIDValue">
      <xsd:simpleType>
        <xsd:restriction base="dms:Text"/>
      </xsd:simpleType>
    </xsd:element>
    <xsd:element name="NLLPublishingstatus" ma:index="34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5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7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8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40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41" ma:displayName="Upprättad av" ma:list="UserInfo" ma:internalName="NLLEstablishedBy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42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3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4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5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6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5ee2f-6261-4ef7-9094-605fbf1c60c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34ee9-b00b-4978-96cf-ee7e39717281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0C1B92-11A0-43AE-AB59-C88401C3E701}"/>
</file>

<file path=customXml/itemProps2.xml><?xml version="1.0" encoding="utf-8"?>
<ds:datastoreItem xmlns:ds="http://schemas.openxmlformats.org/officeDocument/2006/customXml" ds:itemID="{13EEB631-19F9-4FF6-B700-AC887A251A13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http://schemas.microsoft.com/sharepoint/v3"/>
    <ds:schemaRef ds:uri="http://purl.org/dc/elements/1.1/"/>
    <ds:schemaRef ds:uri="http://schemas.openxmlformats.org/package/2006/metadata/core-properties"/>
    <ds:schemaRef ds:uri="79717bbc-c6ed-4687-9273-b7f5e58e983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0D57F4A-A222-4628-8727-83046C24783C}"/>
</file>

<file path=customXml/itemProps4.xml><?xml version="1.0" encoding="utf-8"?>
<ds:datastoreItem xmlns:ds="http://schemas.openxmlformats.org/officeDocument/2006/customXml" ds:itemID="{F68848FE-C85B-4CA2-A57E-220AAA6FC508}"/>
</file>

<file path=customXml/itemProps5.xml><?xml version="1.0" encoding="utf-8"?>
<ds:datastoreItem xmlns:ds="http://schemas.openxmlformats.org/officeDocument/2006/customXml" ds:itemID="{1ACE81B3-F3B6-4A34-A6B6-7EF1DC5862B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</TotalTime>
  <Words>700</Words>
  <Application>Microsoft Office PowerPoint</Application>
  <PresentationFormat>Bildspel på skärmen (16:9)</PresentationFormat>
  <Paragraphs>110</Paragraphs>
  <Slides>15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Region Norrbotten_vit</vt:lpstr>
      <vt:lpstr>Statusrapport 2 juni 2020</vt:lpstr>
      <vt:lpstr>Tidplan år 2, aktiviteter</vt:lpstr>
      <vt:lpstr>Tidplan år 2, aktiviteter</vt:lpstr>
      <vt:lpstr>PowerPoint-presentation</vt:lpstr>
      <vt:lpstr>Nyhet!</vt:lpstr>
      <vt:lpstr>Delprojekt Innehåll</vt:lpstr>
      <vt:lpstr>Delprojekt IT</vt:lpstr>
      <vt:lpstr>Delprojekt organisation</vt:lpstr>
      <vt:lpstr>Avstämningsrapporter </vt:lpstr>
      <vt:lpstr>Film - Det bästa med Polarbibblo.se </vt:lpstr>
      <vt:lpstr>Kommunikationsplan</vt:lpstr>
      <vt:lpstr>Kommunikationsplan - frågor</vt:lpstr>
      <vt:lpstr> Framgångsfaktorer </vt:lpstr>
      <vt:lpstr>Kommunikationsmål</vt:lpstr>
      <vt:lpstr>Strategier och planer – Polarbibblo.se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Styrgruppsmöte 200602. </dc:title>
  <dc:creator>Regine Nordström</dc:creator>
  <cp:keywords>Polarbibblo; centrum; projekt; Styrgrupp</cp:keywords>
  <cp:lastModifiedBy>Regine Nordström</cp:lastModifiedBy>
  <cp:revision>36</cp:revision>
  <cp:lastPrinted>2015-10-01T11:12:07Z</cp:lastPrinted>
  <dcterms:created xsi:type="dcterms:W3CDTF">2017-03-16T14:21:56Z</dcterms:created>
  <dcterms:modified xsi:type="dcterms:W3CDTF">2020-06-01T17:13:11Z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LLProducerPlace">
    <vt:lpwstr>141;#Utredning av Polarbibblo.se|87c608d5-dc3c-4ad2-bfb2-86f59404d2ff</vt:lpwstr>
  </property>
  <property fmtid="{D5CDD505-2E9C-101B-9397-08002B2CF9AE}" pid="3" name="TaxKeyword">
    <vt:lpwstr>187;#centrum|2e83b57f-e952-4b61-b726-9ebe42455d78;#128;#projekt|690cd430-95b9-4a3c-bf0f-f4f3aa3c763a;#176;#Styrgrupp|def03c7a-4fe7-4607-be6e-f6740664d295;#140;#Polarbibblo|4fb02f2b-471b-4aec-ade9-075a5efdeb35</vt:lpwstr>
  </property>
  <property fmtid="{D5CDD505-2E9C-101B-9397-08002B2CF9AE}" pid="4" name="CareActionCodeSurgical">
    <vt:lpwstr/>
  </property>
  <property fmtid="{D5CDD505-2E9C-101B-9397-08002B2CF9AE}" pid="5" name="NLLInformationCollection">
    <vt:lpwstr/>
  </property>
  <property fmtid="{D5CDD505-2E9C-101B-9397-08002B2CF9AE}" pid="6" name="NLLStakeholder">
    <vt:lpwstr>137;#Regionbibliotek Norrbotten|24073eab-1140-485e-aa7b-ac33233302dd</vt:lpwstr>
  </property>
  <property fmtid="{D5CDD505-2E9C-101B-9397-08002B2CF9AE}" pid="7" name="PsychiatricCodeTaxHTField0">
    <vt:lpwstr/>
  </property>
  <property fmtid="{D5CDD505-2E9C-101B-9397-08002B2CF9AE}" pid="8" name="TLVCodeDiagnosisTaxHTField0">
    <vt:lpwstr/>
  </property>
  <property fmtid="{D5CDD505-2E9C-101B-9397-08002B2CF9AE}" pid="9" name="ContentTypeId">
    <vt:lpwstr>0x010100D7963E0E5B7A40E5AEA07389401D709F0045878216D3F54EE2826859E7F8F5B4BC02020061EA676889B57C4FA57581F5FFCF0AFB</vt:lpwstr>
  </property>
  <property fmtid="{D5CDD505-2E9C-101B-9397-08002B2CF9AE}" pid="10" name="SpecialtyTaxHTField0">
    <vt:lpwstr/>
  </property>
  <property fmtid="{D5CDD505-2E9C-101B-9397-08002B2CF9AE}" pid="11" name="NLLMeetingType">
    <vt:lpwstr>20;#Styrgruppsmöte|ce675efa-a5fa-4123-be9d-0038de05e12b</vt:lpwstr>
  </property>
  <property fmtid="{D5CDD505-2E9C-101B-9397-08002B2CF9AE}" pid="12" name="CareActionCodeNonSurgical">
    <vt:lpwstr/>
  </property>
  <property fmtid="{D5CDD505-2E9C-101B-9397-08002B2CF9AE}" pid="13" name="CompulsoryActionTaxHTField0">
    <vt:lpwstr/>
  </property>
  <property fmtid="{D5CDD505-2E9C-101B-9397-08002B2CF9AE}" pid="14" name="NLLMtptCode">
    <vt:lpwstr/>
  </property>
  <property fmtid="{D5CDD505-2E9C-101B-9397-08002B2CF9AE}" pid="15" name="Specialty">
    <vt:lpwstr/>
  </property>
  <property fmtid="{D5CDD505-2E9C-101B-9397-08002B2CF9AE}" pid="16" name="ICD10Code">
    <vt:lpwstr/>
  </property>
  <property fmtid="{D5CDD505-2E9C-101B-9397-08002B2CF9AE}" pid="17" name="AnalysisNameTaxHTField0">
    <vt:lpwstr/>
  </property>
  <property fmtid="{D5CDD505-2E9C-101B-9397-08002B2CF9AE}" pid="18" name="NLLMeetingTypeTaxHTField0">
    <vt:lpwstr/>
  </property>
  <property fmtid="{D5CDD505-2E9C-101B-9397-08002B2CF9AE}" pid="19" name="CareActionCodeSurgicalTaxHTField0">
    <vt:lpwstr/>
  </property>
  <property fmtid="{D5CDD505-2E9C-101B-9397-08002B2CF9AE}" pid="20" name="PharmaceuticalCodeTaxHTField0">
    <vt:lpwstr/>
  </property>
  <property fmtid="{D5CDD505-2E9C-101B-9397-08002B2CF9AE}" pid="21" name="NLLDecisionLevelManagedTaxHTField0">
    <vt:lpwstr/>
  </property>
  <property fmtid="{D5CDD505-2E9C-101B-9397-08002B2CF9AE}" pid="22" name="NLLDecisionLevelManaged">
    <vt:lpwstr/>
  </property>
  <property fmtid="{D5CDD505-2E9C-101B-9397-08002B2CF9AE}" pid="23" name="ICD10CodeTaxHTField0">
    <vt:lpwstr/>
  </property>
  <property fmtid="{D5CDD505-2E9C-101B-9397-08002B2CF9AE}" pid="24" name="CompulsoryAction">
    <vt:lpwstr/>
  </property>
  <property fmtid="{D5CDD505-2E9C-101B-9397-08002B2CF9AE}" pid="25" name="RadiologicalCode">
    <vt:lpwstr/>
  </property>
  <property fmtid="{D5CDD505-2E9C-101B-9397-08002B2CF9AE}" pid="26" name="TLVCodeAction">
    <vt:lpwstr/>
  </property>
  <property fmtid="{D5CDD505-2E9C-101B-9397-08002B2CF9AE}" pid="27" name="prdProcess">
    <vt:lpwstr/>
  </property>
  <property fmtid="{D5CDD505-2E9C-101B-9397-08002B2CF9AE}" pid="28" name="References">
    <vt:lpwstr/>
  </property>
  <property fmtid="{D5CDD505-2E9C-101B-9397-08002B2CF9AE}" pid="29" name="TLVCodeDiagnosis">
    <vt:lpwstr/>
  </property>
  <property fmtid="{D5CDD505-2E9C-101B-9397-08002B2CF9AE}" pid="30" name="PharmaceuticalCode">
    <vt:lpwstr/>
  </property>
  <property fmtid="{D5CDD505-2E9C-101B-9397-08002B2CF9AE}" pid="31" name="ReferencesTaxHTField0">
    <vt:lpwstr/>
  </property>
  <property fmtid="{D5CDD505-2E9C-101B-9397-08002B2CF9AE}" pid="32" name="TLVCodeActionTaxHTField0">
    <vt:lpwstr/>
  </property>
  <property fmtid="{D5CDD505-2E9C-101B-9397-08002B2CF9AE}" pid="33" name="NLLProjectTypeTaxHTField0">
    <vt:lpwstr/>
  </property>
  <property fmtid="{D5CDD505-2E9C-101B-9397-08002B2CF9AE}" pid="34" name="PsychiatricCode">
    <vt:lpwstr/>
  </property>
  <property fmtid="{D5CDD505-2E9C-101B-9397-08002B2CF9AE}" pid="35" name="RadiologicalCodeTaxHTField0">
    <vt:lpwstr/>
  </property>
  <property fmtid="{D5CDD505-2E9C-101B-9397-08002B2CF9AE}" pid="36" name="NLLDocumentType">
    <vt:lpwstr>87;#Minnesanteckning|408eba2e-2b23-41c8-a11d-87d10e7616d4</vt:lpwstr>
  </property>
  <property fmtid="{D5CDD505-2E9C-101B-9397-08002B2CF9AE}" pid="37" name="NLLProjectType">
    <vt:lpwstr/>
  </property>
  <property fmtid="{D5CDD505-2E9C-101B-9397-08002B2CF9AE}" pid="38" name="AnalysisName">
    <vt:lpwstr/>
  </property>
  <property fmtid="{D5CDD505-2E9C-101B-9397-08002B2CF9AE}" pid="39" name="NLLMtptCodeTaxHTField0">
    <vt:lpwstr/>
  </property>
  <property fmtid="{D5CDD505-2E9C-101B-9397-08002B2CF9AE}" pid="40" name="CareActionCodeNonSurgicalTaxHTField0">
    <vt:lpwstr/>
  </property>
  <property fmtid="{D5CDD505-2E9C-101B-9397-08002B2CF9AE}" pid="41" name="NLLApprovedByQuickPart">
    <vt:lpwstr/>
  </property>
  <property fmtid="{D5CDD505-2E9C-101B-9397-08002B2CF9AE}" pid="42" name="NLLProjectDescription">
    <vt:lpwstr/>
  </property>
  <property fmtid="{D5CDD505-2E9C-101B-9397-08002B2CF9AE}" pid="43" name="NPUCode">
    <vt:lpwstr/>
  </property>
  <property fmtid="{D5CDD505-2E9C-101B-9397-08002B2CF9AE}" pid="44" name="NLLClosureDate">
    <vt:lpwstr/>
  </property>
  <property fmtid="{D5CDD505-2E9C-101B-9397-08002B2CF9AE}" pid="45" name="NLLProducerplaceID">
    <vt:lpwstr/>
  </property>
  <property fmtid="{D5CDD505-2E9C-101B-9397-08002B2CF9AE}" pid="46" name="NLLPublishedTemplate">
    <vt:lpwstr/>
  </property>
  <property fmtid="{D5CDD505-2E9C-101B-9397-08002B2CF9AE}" pid="47" name="NLLWFComment">
    <vt:lpwstr/>
  </property>
  <property fmtid="{D5CDD505-2E9C-101B-9397-08002B2CF9AE}" pid="48" name="NLLPTCName">
    <vt:lpwstr/>
  </property>
  <property fmtid="{D5CDD505-2E9C-101B-9397-08002B2CF9AE}" pid="49" name="NLLProjectName">
    <vt:lpwstr/>
  </property>
  <property fmtid="{D5CDD505-2E9C-101B-9397-08002B2CF9AE}" pid="50" name="TaxCatchAll">
    <vt:lpwstr>128;#projekt;#176;#Styrgrupp;#141;#Utredning av Polarbibblo.se|87c608d5-dc3c-4ad2-bfb2-86f59404d2ff;#140;#Polarbibblo;#20;#Styrgruppsmöte|ce675efa-a5fa-4123-be9d-0038de05e12b;#87;#Minnesanteckning|408eba2e-2b23-41c8-a11d-87d10e7616d4;#137;#Regionbibliotek Norrbotten|24073eab-1140-485e-aa7b-ac33233302dd;#187;#centrum</vt:lpwstr>
  </property>
  <property fmtid="{D5CDD505-2E9C-101B-9397-08002B2CF9AE}" pid="51" name="NLLProjectUrl">
    <vt:lpwstr/>
  </property>
  <property fmtid="{D5CDD505-2E9C-101B-9397-08002B2CF9AE}" pid="52" name="NLLProjectStatus">
    <vt:lpwstr/>
  </property>
  <property fmtid="{D5CDD505-2E9C-101B-9397-08002B2CF9AE}" pid="53" name="NLLSteeringGroup">
    <vt:lpwstr/>
  </property>
  <property fmtid="{D5CDD505-2E9C-101B-9397-08002B2CF9AE}" pid="54" name="NLLTemplateStatus">
    <vt:lpwstr/>
  </property>
  <property fmtid="{D5CDD505-2E9C-101B-9397-08002B2CF9AE}" pid="55" name="NLLProjectLeader">
    <vt:lpwstr/>
  </property>
  <property fmtid="{D5CDD505-2E9C-101B-9397-08002B2CF9AE}" pid="57" name="NLLDefaultTemplate">
    <vt:lpwstr/>
  </property>
  <property fmtid="{D5CDD505-2E9C-101B-9397-08002B2CF9AE}" pid="58" name="NLLProjectVisitor">
    <vt:lpwstr/>
  </property>
  <property fmtid="{D5CDD505-2E9C-101B-9397-08002B2CF9AE}" pid="59" name="NLLApprovedBy">
    <vt:lpwstr/>
  </property>
  <property fmtid="{D5CDD505-2E9C-101B-9397-08002B2CF9AE}" pid="60" name="NLLProjectOwner">
    <vt:lpwstr/>
  </property>
  <property fmtid="{D5CDD505-2E9C-101B-9397-08002B2CF9AE}" pid="61" name="NPUCodeTaxHTField0">
    <vt:lpwstr/>
  </property>
  <property fmtid="{D5CDD505-2E9C-101B-9397-08002B2CF9AE}" pid="62" name="NLLTemplateFolderDescription">
    <vt:lpwstr/>
  </property>
  <property fmtid="{D5CDD505-2E9C-101B-9397-08002B2CF9AE}" pid="63" name="NLLProjectOrderStatus">
    <vt:lpwstr/>
  </property>
  <property fmtid="{D5CDD505-2E9C-101B-9397-08002B2CF9AE}" pid="64" name="NLLReferenceGroup">
    <vt:lpwstr/>
  </property>
  <property fmtid="{D5CDD505-2E9C-101B-9397-08002B2CF9AE}" pid="65" name="NLLInitiationDate">
    <vt:lpwstr/>
  </property>
  <property fmtid="{D5CDD505-2E9C-101B-9397-08002B2CF9AE}" pid="67" name="NLLProjectNr">
    <vt:lpwstr/>
  </property>
  <property fmtid="{D5CDD505-2E9C-101B-9397-08002B2CF9AE}" pid="68" name="NLLWindingUpDate">
    <vt:lpwstr/>
  </property>
  <property fmtid="{D5CDD505-2E9C-101B-9397-08002B2CF9AE}" pid="69" name="NLLPTCProcessTeam">
    <vt:lpwstr/>
  </property>
  <property fmtid="{D5CDD505-2E9C-101B-9397-08002B2CF9AE}" pid="70" name="NLLImplementationDate">
    <vt:lpwstr/>
  </property>
  <property fmtid="{D5CDD505-2E9C-101B-9397-08002B2CF9AE}" pid="71" name="NLLLatestProjectTrackingDate">
    <vt:lpwstr/>
  </property>
  <property fmtid="{D5CDD505-2E9C-101B-9397-08002B2CF9AE}" pid="72" name="NLLProjectTypeText">
    <vt:lpwstr/>
  </property>
  <property fmtid="{D5CDD505-2E9C-101B-9397-08002B2CF9AE}" pid="73" name="NLLEstablishingDate">
    <vt:lpwstr/>
  </property>
  <property fmtid="{D5CDD505-2E9C-101B-9397-08002B2CF9AE}" pid="74" name="NLLProjectMember">
    <vt:lpwstr/>
  </property>
  <property fmtid="{D5CDD505-2E9C-101B-9397-08002B2CF9AE}" pid="75" name="NLLProcessTeamLookup">
    <vt:lpwstr/>
  </property>
  <property fmtid="{D5CDD505-2E9C-101B-9397-08002B2CF9AE}" pid="76" name="_dlc_DocIdItemGuid">
    <vt:lpwstr>dffb96a4-22aa-42c0-ac3a-c36d1b545843</vt:lpwstr>
  </property>
  <property fmtid="{D5CDD505-2E9C-101B-9397-08002B2CF9AE}" pid="78" name="_dlc_policyId">
    <vt:lpwstr>0x010100D7963E0E5B7A40E5AEA07389401D709F0045878216D3F54EE2826859E7F8F5B4BC|-297041635</vt:lpwstr>
  </property>
  <property fmtid="{D5CDD505-2E9C-101B-9397-08002B2CF9AE}" pid="79" name="ItemRetentionFormula">
    <vt:lpwstr>&lt;formula id="Microsoft.Office.RecordsManagement.PolicyFeatures.Expiration.Formula.BuiltIn"&gt;&lt;number&gt;0&lt;/number&gt;&lt;property&gt;NLLThinningTime&lt;/property&gt;&lt;propertyid&gt;2793489f-7251-475b-a975-480031914936&lt;/propertyid&gt;&lt;period&gt;months&lt;/period&gt;&lt;/formula&gt;</vt:lpwstr>
  </property>
  <property fmtid="{D5CDD505-2E9C-101B-9397-08002B2CF9AE}" pid="81" name="Order">
    <vt:r8>65800</vt:r8>
  </property>
  <property fmtid="{D5CDD505-2E9C-101B-9397-08002B2CF9AE}" pid="82" name="xd_ProgID">
    <vt:lpwstr/>
  </property>
  <property fmtid="{D5CDD505-2E9C-101B-9397-08002B2CF9AE}" pid="83" name="_SourceUrl">
    <vt:lpwstr/>
  </property>
  <property fmtid="{D5CDD505-2E9C-101B-9397-08002B2CF9AE}" pid="84" name="_SharedFileIndex">
    <vt:lpwstr/>
  </property>
  <property fmtid="{D5CDD505-2E9C-101B-9397-08002B2CF9AE}" pid="85" name="TemplateUrl">
    <vt:lpwstr/>
  </property>
  <property fmtid="{D5CDD505-2E9C-101B-9397-08002B2CF9AE}" pid="86" name="NLLDecisionLevelGoverning">
    <vt:lpwstr/>
  </property>
  <property fmtid="{D5CDD505-2E9C-101B-9397-08002B2CF9AE}" pid="87" name="NLLFactOwner">
    <vt:lpwstr/>
  </property>
  <property fmtid="{D5CDD505-2E9C-101B-9397-08002B2CF9AE}" pid="88" name="NLLFactOwnerText">
    <vt:lpwstr/>
  </property>
  <property fmtid="{D5CDD505-2E9C-101B-9397-08002B2CF9AE}" pid="89" name="xd_Signature">
    <vt:bool>false</vt:bool>
  </property>
  <property fmtid="{D5CDD505-2E9C-101B-9397-08002B2CF9AE}" pid="90" name="NLLDecisionLevel">
    <vt:lpwstr/>
  </property>
  <property fmtid="{D5CDD505-2E9C-101B-9397-08002B2CF9AE}" pid="91" name="NLLPTCProcessLeader">
    <vt:lpwstr/>
  </property>
  <property fmtid="{D5CDD505-2E9C-101B-9397-08002B2CF9AE}" pid="93" name="NLLPTCVISEditor">
    <vt:lpwstr/>
  </property>
</Properties>
</file>